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64" r:id="rId6"/>
    <p:sldId id="265" r:id="rId7"/>
    <p:sldId id="266" r:id="rId8"/>
    <p:sldId id="267" r:id="rId9"/>
    <p:sldId id="258" r:id="rId10"/>
    <p:sldId id="268" r:id="rId11"/>
    <p:sldId id="269" r:id="rId12"/>
    <p:sldId id="270" r:id="rId13"/>
    <p:sldId id="272" r:id="rId14"/>
    <p:sldId id="271" r:id="rId15"/>
    <p:sldId id="282" r:id="rId16"/>
    <p:sldId id="291" r:id="rId17"/>
    <p:sldId id="292" r:id="rId18"/>
    <p:sldId id="293" r:id="rId19"/>
    <p:sldId id="290" r:id="rId20"/>
    <p:sldId id="283" r:id="rId21"/>
    <p:sldId id="284" r:id="rId22"/>
    <p:sldId id="287" r:id="rId23"/>
    <p:sldId id="294" r:id="rId24"/>
    <p:sldId id="295" r:id="rId25"/>
    <p:sldId id="288"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897" autoAdjust="0"/>
    <p:restoredTop sz="94660"/>
  </p:normalViewPr>
  <p:slideViewPr>
    <p:cSldViewPr snapToGrid="0">
      <p:cViewPr>
        <p:scale>
          <a:sx n="73" d="100"/>
          <a:sy n="73" d="100"/>
        </p:scale>
        <p:origin x="-126"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11-Jun-19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11-Jun-19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11-Jun-19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11-Jun-19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11-Jun-19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11-Jun-19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11-Jun-19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11-Jun-19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11-Jun-19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11-Jun-19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11-Jun-19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11-Jun-19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11-Jun-19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11-Jun-19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11-Jun-19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11-Jun-19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11-Jun-19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899CBD5-584B-4E91-9A0C-9493110FDFFD}"/>
              </a:ext>
            </a:extLst>
          </p:cNvPr>
          <p:cNvSpPr>
            <a:spLocks noGrp="1"/>
          </p:cNvSpPr>
          <p:nvPr>
            <p:ph type="ctrTitle"/>
          </p:nvPr>
        </p:nvSpPr>
        <p:spPr/>
        <p:txBody>
          <a:bodyPr>
            <a:normAutofit/>
          </a:bodyPr>
          <a:lstStyle/>
          <a:p>
            <a:r>
              <a:rPr lang="en-US" sz="4000" b="1" dirty="0"/>
              <a:t>The principle of gender equality in Tunisia: </a:t>
            </a:r>
            <a:r>
              <a:rPr lang="en-US" sz="4000" b="1" dirty="0" smtClean="0"/>
              <a:t>the case of inheritance</a:t>
            </a:r>
            <a:endParaRPr lang="fr-FR" sz="4000" b="1" dirty="0"/>
          </a:p>
        </p:txBody>
      </p:sp>
      <p:sp>
        <p:nvSpPr>
          <p:cNvPr id="3" name="Sous-titre 2">
            <a:extLst>
              <a:ext uri="{FF2B5EF4-FFF2-40B4-BE49-F238E27FC236}">
                <a16:creationId xmlns:a16="http://schemas.microsoft.com/office/drawing/2014/main" xmlns="" id="{1B2297A1-8006-45EC-8957-EADB9A862FFD}"/>
              </a:ext>
            </a:extLst>
          </p:cNvPr>
          <p:cNvSpPr>
            <a:spLocks noGrp="1"/>
          </p:cNvSpPr>
          <p:nvPr>
            <p:ph type="subTitle" idx="1"/>
          </p:nvPr>
        </p:nvSpPr>
        <p:spPr/>
        <p:txBody>
          <a:bodyPr>
            <a:normAutofit lnSpcReduction="10000"/>
          </a:bodyPr>
          <a:lstStyle/>
          <a:p>
            <a:r>
              <a:rPr lang="fr-FR" dirty="0"/>
              <a:t>Salwa Hamrouni</a:t>
            </a:r>
          </a:p>
          <a:p>
            <a:r>
              <a:rPr lang="fr-FR" dirty="0" err="1" smtClean="0"/>
              <a:t>Professor</a:t>
            </a:r>
            <a:r>
              <a:rPr lang="fr-FR" dirty="0" smtClean="0"/>
              <a:t> of Public Law, </a:t>
            </a:r>
            <a:r>
              <a:rPr lang="fr-FR" dirty="0" err="1" smtClean="0"/>
              <a:t>University</a:t>
            </a:r>
            <a:r>
              <a:rPr lang="fr-FR" dirty="0" smtClean="0"/>
              <a:t> of </a:t>
            </a:r>
            <a:r>
              <a:rPr lang="fr-FR" dirty="0"/>
              <a:t>Carthage, </a:t>
            </a:r>
            <a:r>
              <a:rPr lang="fr-FR" dirty="0" err="1" smtClean="0"/>
              <a:t>Member</a:t>
            </a:r>
            <a:r>
              <a:rPr lang="fr-FR" dirty="0" smtClean="0"/>
              <a:t> of </a:t>
            </a:r>
            <a:r>
              <a:rPr lang="fr-FR" dirty="0" err="1"/>
              <a:t>Colibe</a:t>
            </a:r>
            <a:endParaRPr lang="fr-FR" dirty="0"/>
          </a:p>
          <a:p>
            <a:r>
              <a:rPr lang="fr-FR" dirty="0" smtClean="0"/>
              <a:t>London, </a:t>
            </a:r>
            <a:r>
              <a:rPr lang="fr-FR" dirty="0"/>
              <a:t>13 </a:t>
            </a:r>
            <a:r>
              <a:rPr lang="fr-FR" dirty="0" err="1" smtClean="0"/>
              <a:t>June</a:t>
            </a:r>
            <a:r>
              <a:rPr lang="fr-FR" dirty="0" smtClean="0"/>
              <a:t> </a:t>
            </a:r>
            <a:r>
              <a:rPr lang="fr-FR" dirty="0"/>
              <a:t>2019</a:t>
            </a:r>
          </a:p>
        </p:txBody>
      </p:sp>
    </p:spTree>
    <p:extLst>
      <p:ext uri="{BB962C8B-B14F-4D97-AF65-F5344CB8AC3E}">
        <p14:creationId xmlns:p14="http://schemas.microsoft.com/office/powerpoint/2010/main" val="4269403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87B5FAC-4D83-4225-99A2-AD976C2B5153}"/>
              </a:ext>
            </a:extLst>
          </p:cNvPr>
          <p:cNvSpPr>
            <a:spLocks noGrp="1"/>
          </p:cNvSpPr>
          <p:nvPr>
            <p:ph type="title"/>
          </p:nvPr>
        </p:nvSpPr>
        <p:spPr/>
        <p:txBody>
          <a:bodyPr/>
          <a:lstStyle/>
          <a:p>
            <a:pPr algn="ctr"/>
            <a:r>
              <a:rPr lang="fr-FR" b="1" dirty="0"/>
              <a:t>(2) The </a:t>
            </a:r>
            <a:r>
              <a:rPr lang="fr-FR" b="1" dirty="0" err="1"/>
              <a:t>reference</a:t>
            </a:r>
            <a:r>
              <a:rPr lang="fr-FR" b="1" dirty="0"/>
              <a:t> provisions</a:t>
            </a:r>
            <a:endParaRPr lang="fr-FR" dirty="0"/>
          </a:p>
        </p:txBody>
      </p:sp>
      <p:sp>
        <p:nvSpPr>
          <p:cNvPr id="3" name="Espace réservé du contenu 2">
            <a:extLst>
              <a:ext uri="{FF2B5EF4-FFF2-40B4-BE49-F238E27FC236}">
                <a16:creationId xmlns:a16="http://schemas.microsoft.com/office/drawing/2014/main" xmlns="" id="{EC86E780-7F6D-474B-A5FD-87AC2C30FC03}"/>
              </a:ext>
            </a:extLst>
          </p:cNvPr>
          <p:cNvSpPr>
            <a:spLocks noGrp="1"/>
          </p:cNvSpPr>
          <p:nvPr>
            <p:ph idx="1"/>
          </p:nvPr>
        </p:nvSpPr>
        <p:spPr/>
        <p:txBody>
          <a:bodyPr>
            <a:normAutofit fontScale="92500"/>
          </a:bodyPr>
          <a:lstStyle/>
          <a:p>
            <a:pPr marL="0" indent="0">
              <a:buNone/>
            </a:pPr>
            <a:r>
              <a:rPr lang="en-US" sz="2400" b="1" dirty="0"/>
              <a:t>Article 46</a:t>
            </a:r>
            <a:r>
              <a:rPr lang="en-US" sz="2400" dirty="0" smtClean="0"/>
              <a:t>:</a:t>
            </a:r>
          </a:p>
          <a:p>
            <a:r>
              <a:rPr lang="en-US" sz="2400" dirty="0" smtClean="0"/>
              <a:t>"</a:t>
            </a:r>
            <a:r>
              <a:rPr lang="en-US" sz="2400" dirty="0"/>
              <a:t>The State undertakes to protect the acquired rights of women and to consolidate and promote them.</a:t>
            </a:r>
          </a:p>
          <a:p>
            <a:r>
              <a:rPr lang="en-US" sz="2400" dirty="0"/>
              <a:t>The State guarantees equal opportunities for men and women for access to various responsibilities and in all </a:t>
            </a:r>
            <a:r>
              <a:rPr lang="en-US" sz="2400" dirty="0" smtClean="0"/>
              <a:t>areas.</a:t>
            </a:r>
            <a:endParaRPr lang="en-US" sz="2400" dirty="0"/>
          </a:p>
          <a:p>
            <a:r>
              <a:rPr lang="en-US" sz="2400" dirty="0"/>
              <a:t>The State is </a:t>
            </a:r>
            <a:r>
              <a:rPr lang="en-US" sz="2400" dirty="0" smtClean="0"/>
              <a:t>committed to establish parity </a:t>
            </a:r>
            <a:r>
              <a:rPr lang="en-US" sz="2400" dirty="0"/>
              <a:t>between women and men in elected assemblies.</a:t>
            </a:r>
          </a:p>
          <a:p>
            <a:r>
              <a:rPr lang="en-US" sz="2400" dirty="0"/>
              <a:t>The </a:t>
            </a:r>
            <a:r>
              <a:rPr lang="en-US" sz="2400" dirty="0" smtClean="0"/>
              <a:t>State takes </a:t>
            </a:r>
            <a:r>
              <a:rPr lang="en-US" sz="2400" dirty="0"/>
              <a:t>the necessary steps to eliminate violence against women.</a:t>
            </a:r>
          </a:p>
          <a:p>
            <a:endParaRPr lang="fr-FR" dirty="0"/>
          </a:p>
        </p:txBody>
      </p:sp>
    </p:spTree>
    <p:extLst>
      <p:ext uri="{BB962C8B-B14F-4D97-AF65-F5344CB8AC3E}">
        <p14:creationId xmlns:p14="http://schemas.microsoft.com/office/powerpoint/2010/main" val="2362627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87B5FAC-4D83-4225-99A2-AD976C2B5153}"/>
              </a:ext>
            </a:extLst>
          </p:cNvPr>
          <p:cNvSpPr>
            <a:spLocks noGrp="1"/>
          </p:cNvSpPr>
          <p:nvPr>
            <p:ph type="title"/>
          </p:nvPr>
        </p:nvSpPr>
        <p:spPr/>
        <p:txBody>
          <a:bodyPr>
            <a:normAutofit/>
          </a:bodyPr>
          <a:lstStyle/>
          <a:p>
            <a:pPr algn="ctr"/>
            <a:r>
              <a:rPr lang="fr-FR" b="1" dirty="0"/>
              <a:t>(2) The </a:t>
            </a:r>
            <a:r>
              <a:rPr lang="fr-FR" b="1" dirty="0" err="1"/>
              <a:t>reference</a:t>
            </a:r>
            <a:r>
              <a:rPr lang="fr-FR" b="1" dirty="0"/>
              <a:t> provisions</a:t>
            </a:r>
            <a:endParaRPr lang="fr-FR" dirty="0"/>
          </a:p>
        </p:txBody>
      </p:sp>
      <p:sp>
        <p:nvSpPr>
          <p:cNvPr id="3" name="Espace réservé du contenu 2">
            <a:extLst>
              <a:ext uri="{FF2B5EF4-FFF2-40B4-BE49-F238E27FC236}">
                <a16:creationId xmlns:a16="http://schemas.microsoft.com/office/drawing/2014/main" xmlns="" id="{EC86E780-7F6D-474B-A5FD-87AC2C30FC03}"/>
              </a:ext>
            </a:extLst>
          </p:cNvPr>
          <p:cNvSpPr>
            <a:spLocks noGrp="1"/>
          </p:cNvSpPr>
          <p:nvPr>
            <p:ph idx="1"/>
          </p:nvPr>
        </p:nvSpPr>
        <p:spPr/>
        <p:txBody>
          <a:bodyPr/>
          <a:lstStyle/>
          <a:p>
            <a:pPr marL="0" indent="0">
              <a:buNone/>
            </a:pPr>
            <a:r>
              <a:rPr lang="en-US" sz="2400" b="1" dirty="0" smtClean="0"/>
              <a:t>Tunisia’s international commitments</a:t>
            </a:r>
            <a:r>
              <a:rPr lang="en-US" sz="2400" dirty="0" smtClean="0"/>
              <a:t>:</a:t>
            </a:r>
            <a:endParaRPr lang="en-US" sz="2400" dirty="0"/>
          </a:p>
          <a:p>
            <a:r>
              <a:rPr lang="en-US" sz="2400" b="1" dirty="0"/>
              <a:t>Article 20</a:t>
            </a:r>
            <a:r>
              <a:rPr lang="en-US" sz="2400" dirty="0"/>
              <a:t>: </a:t>
            </a:r>
            <a:r>
              <a:rPr lang="en-US" sz="2400" dirty="0" smtClean="0"/>
              <a:t>Treaties approved </a:t>
            </a:r>
            <a:r>
              <a:rPr lang="en-US" sz="2400" dirty="0"/>
              <a:t>by Parliament and ratified are superior to the laws and inferior to the Constitution.</a:t>
            </a:r>
          </a:p>
          <a:p>
            <a:r>
              <a:rPr lang="en-US" sz="2400" dirty="0"/>
              <a:t>Example: International Covenant on Civil and Political Rights, United Nations Convention for the Elimination of All Forms of Discrimination against Women, African Charter on Human and Peoples' Rights ...</a:t>
            </a:r>
          </a:p>
          <a:p>
            <a:pPr marL="0" indent="0">
              <a:buNone/>
            </a:pPr>
            <a:endParaRPr lang="fr-FR" dirty="0"/>
          </a:p>
        </p:txBody>
      </p:sp>
    </p:spTree>
    <p:extLst>
      <p:ext uri="{BB962C8B-B14F-4D97-AF65-F5344CB8AC3E}">
        <p14:creationId xmlns:p14="http://schemas.microsoft.com/office/powerpoint/2010/main" val="17704667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87B5FAC-4D83-4225-99A2-AD976C2B5153}"/>
              </a:ext>
            </a:extLst>
          </p:cNvPr>
          <p:cNvSpPr>
            <a:spLocks noGrp="1"/>
          </p:cNvSpPr>
          <p:nvPr>
            <p:ph type="title"/>
          </p:nvPr>
        </p:nvSpPr>
        <p:spPr/>
        <p:txBody>
          <a:bodyPr/>
          <a:lstStyle/>
          <a:p>
            <a:pPr algn="ctr"/>
            <a:r>
              <a:rPr lang="fr-FR" b="1" dirty="0"/>
              <a:t>(2) The </a:t>
            </a:r>
            <a:r>
              <a:rPr lang="fr-FR" b="1" dirty="0" err="1"/>
              <a:t>reference</a:t>
            </a:r>
            <a:r>
              <a:rPr lang="fr-FR" b="1" dirty="0"/>
              <a:t> provisions</a:t>
            </a:r>
            <a:endParaRPr lang="fr-FR" dirty="0"/>
          </a:p>
        </p:txBody>
      </p:sp>
      <p:sp>
        <p:nvSpPr>
          <p:cNvPr id="3" name="Espace réservé du contenu 2">
            <a:extLst>
              <a:ext uri="{FF2B5EF4-FFF2-40B4-BE49-F238E27FC236}">
                <a16:creationId xmlns:a16="http://schemas.microsoft.com/office/drawing/2014/main" xmlns="" id="{EC86E780-7F6D-474B-A5FD-87AC2C30FC03}"/>
              </a:ext>
            </a:extLst>
          </p:cNvPr>
          <p:cNvSpPr>
            <a:spLocks noGrp="1"/>
          </p:cNvSpPr>
          <p:nvPr>
            <p:ph idx="1"/>
          </p:nvPr>
        </p:nvSpPr>
        <p:spPr/>
        <p:txBody>
          <a:bodyPr/>
          <a:lstStyle/>
          <a:p>
            <a:r>
              <a:rPr lang="en-US" sz="2400" dirty="0"/>
              <a:t>The question of reference </a:t>
            </a:r>
            <a:r>
              <a:rPr lang="en-US" sz="2400" dirty="0" smtClean="0"/>
              <a:t>provisions is </a:t>
            </a:r>
            <a:r>
              <a:rPr lang="en-US" sz="2400" dirty="0"/>
              <a:t>fundamental to the issues of equality and individual freedoms</a:t>
            </a:r>
          </a:p>
          <a:p>
            <a:r>
              <a:rPr lang="en-US" sz="2400" dirty="0"/>
              <a:t>The applied law in Tunisia </a:t>
            </a:r>
            <a:r>
              <a:rPr lang="en-US" sz="2400" dirty="0" smtClean="0"/>
              <a:t>is </a:t>
            </a:r>
            <a:r>
              <a:rPr lang="en-US" sz="2400" dirty="0"/>
              <a:t>positive </a:t>
            </a:r>
            <a:r>
              <a:rPr lang="en-US" sz="2400" dirty="0" smtClean="0"/>
              <a:t>law and not </a:t>
            </a:r>
            <a:r>
              <a:rPr lang="en-US" sz="2400" dirty="0"/>
              <a:t>divine </a:t>
            </a:r>
            <a:r>
              <a:rPr lang="en-US" sz="2400" dirty="0" smtClean="0"/>
              <a:t>law (Sharia)</a:t>
            </a:r>
            <a:endParaRPr lang="en-US" sz="2400" dirty="0"/>
          </a:p>
          <a:p>
            <a:r>
              <a:rPr lang="en-US" sz="2400" dirty="0"/>
              <a:t>The </a:t>
            </a:r>
            <a:r>
              <a:rPr lang="en-US" sz="2400" dirty="0" smtClean="0"/>
              <a:t>Constitution </a:t>
            </a:r>
            <a:r>
              <a:rPr lang="en-US" sz="2400" dirty="0"/>
              <a:t>refers to Islam as the religion of the majority of </a:t>
            </a:r>
            <a:r>
              <a:rPr lang="en-US" sz="2400" dirty="0" smtClean="0"/>
              <a:t>Tunisians, male and female.</a:t>
            </a:r>
            <a:endParaRPr lang="en-US" sz="2400" dirty="0"/>
          </a:p>
        </p:txBody>
      </p:sp>
    </p:spTree>
    <p:extLst>
      <p:ext uri="{BB962C8B-B14F-4D97-AF65-F5344CB8AC3E}">
        <p14:creationId xmlns:p14="http://schemas.microsoft.com/office/powerpoint/2010/main" val="3830388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87B5FAC-4D83-4225-99A2-AD976C2B5153}"/>
              </a:ext>
            </a:extLst>
          </p:cNvPr>
          <p:cNvSpPr>
            <a:spLocks noGrp="1"/>
          </p:cNvSpPr>
          <p:nvPr>
            <p:ph type="title"/>
          </p:nvPr>
        </p:nvSpPr>
        <p:spPr/>
        <p:txBody>
          <a:bodyPr/>
          <a:lstStyle/>
          <a:p>
            <a:pPr algn="ctr"/>
            <a:r>
              <a:rPr lang="fr-FR" b="1" dirty="0"/>
              <a:t>(2) The </a:t>
            </a:r>
            <a:r>
              <a:rPr lang="fr-FR" b="1" dirty="0" err="1"/>
              <a:t>reference</a:t>
            </a:r>
            <a:r>
              <a:rPr lang="fr-FR" b="1" dirty="0"/>
              <a:t> provisions</a:t>
            </a:r>
            <a:endParaRPr lang="fr-FR" dirty="0"/>
          </a:p>
        </p:txBody>
      </p:sp>
      <p:sp>
        <p:nvSpPr>
          <p:cNvPr id="3" name="Espace réservé du contenu 2">
            <a:extLst>
              <a:ext uri="{FF2B5EF4-FFF2-40B4-BE49-F238E27FC236}">
                <a16:creationId xmlns:a16="http://schemas.microsoft.com/office/drawing/2014/main" xmlns="" id="{EC86E780-7F6D-474B-A5FD-87AC2C30FC03}"/>
              </a:ext>
            </a:extLst>
          </p:cNvPr>
          <p:cNvSpPr>
            <a:spLocks noGrp="1"/>
          </p:cNvSpPr>
          <p:nvPr>
            <p:ph idx="1"/>
          </p:nvPr>
        </p:nvSpPr>
        <p:spPr/>
        <p:txBody>
          <a:bodyPr>
            <a:normAutofit/>
          </a:bodyPr>
          <a:lstStyle/>
          <a:p>
            <a:pPr marL="0" indent="0">
              <a:buNone/>
            </a:pPr>
            <a:r>
              <a:rPr lang="en-US" sz="2000" b="1" dirty="0"/>
              <a:t>Preamble</a:t>
            </a:r>
            <a:r>
              <a:rPr lang="en-US" sz="2000" dirty="0"/>
              <a:t>:</a:t>
            </a:r>
          </a:p>
          <a:p>
            <a:r>
              <a:rPr lang="en-US" sz="2000" dirty="0" smtClean="0"/>
              <a:t>‘Expressing </a:t>
            </a:r>
            <a:r>
              <a:rPr lang="en-US" sz="2000" dirty="0"/>
              <a:t>our people’s commitment to </a:t>
            </a:r>
            <a:r>
              <a:rPr lang="en-US" sz="2000" b="1" dirty="0"/>
              <a:t>the teachings of </a:t>
            </a:r>
            <a:r>
              <a:rPr lang="en-US" sz="2000" b="1" dirty="0" smtClean="0"/>
              <a:t>Islam and its objectives</a:t>
            </a:r>
            <a:r>
              <a:rPr lang="en-US" sz="2000" dirty="0" smtClean="0"/>
              <a:t> of </a:t>
            </a:r>
            <a:r>
              <a:rPr lang="en-US" sz="2000" dirty="0"/>
              <a:t>openness and tolerance</a:t>
            </a:r>
            <a:r>
              <a:rPr lang="en-US" sz="2000" dirty="0" smtClean="0"/>
              <a:t>,</a:t>
            </a:r>
            <a:r>
              <a:rPr lang="en-US" sz="2000" dirty="0"/>
              <a:t> </a:t>
            </a:r>
            <a:r>
              <a:rPr lang="en-US" sz="2000" dirty="0" smtClean="0"/>
              <a:t>just as </a:t>
            </a:r>
            <a:r>
              <a:rPr lang="en-US" sz="2000" dirty="0"/>
              <a:t>to human values and the </a:t>
            </a:r>
            <a:r>
              <a:rPr lang="en-US" sz="2000" b="1" dirty="0" smtClean="0"/>
              <a:t>supreme </a:t>
            </a:r>
            <a:r>
              <a:rPr lang="en-US" sz="2000" b="1" dirty="0"/>
              <a:t>principles of universal human rights</a:t>
            </a:r>
            <a:r>
              <a:rPr lang="en-US" sz="2000" dirty="0"/>
              <a:t>, inspired by the heritage of our civilization, accumulated over the travails of our history, from our </a:t>
            </a:r>
            <a:r>
              <a:rPr lang="en-US" sz="2000" b="1" dirty="0"/>
              <a:t>enlightened reformist movements </a:t>
            </a:r>
            <a:r>
              <a:rPr lang="en-US" sz="2000" dirty="0"/>
              <a:t>that are based on the foundations of our Islamic-Arab </a:t>
            </a:r>
            <a:r>
              <a:rPr lang="en-US" sz="2000" b="1" dirty="0"/>
              <a:t>identity</a:t>
            </a:r>
            <a:r>
              <a:rPr lang="en-US" sz="2000" dirty="0"/>
              <a:t> and on the </a:t>
            </a:r>
            <a:r>
              <a:rPr lang="en-US" sz="2000" dirty="0" smtClean="0"/>
              <a:t>gains of </a:t>
            </a:r>
            <a:r>
              <a:rPr lang="en-US" sz="2000" dirty="0"/>
              <a:t>human civilization, and adhering to the national gains achieved by our </a:t>
            </a:r>
            <a:r>
              <a:rPr lang="en-US" sz="2000" dirty="0" smtClean="0"/>
              <a:t>people;’</a:t>
            </a:r>
            <a:endParaRPr lang="en-US" sz="2000" dirty="0"/>
          </a:p>
        </p:txBody>
      </p:sp>
    </p:spTree>
    <p:extLst>
      <p:ext uri="{BB962C8B-B14F-4D97-AF65-F5344CB8AC3E}">
        <p14:creationId xmlns:p14="http://schemas.microsoft.com/office/powerpoint/2010/main" val="3940455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87B5FAC-4D83-4225-99A2-AD976C2B5153}"/>
              </a:ext>
            </a:extLst>
          </p:cNvPr>
          <p:cNvSpPr>
            <a:spLocks noGrp="1"/>
          </p:cNvSpPr>
          <p:nvPr>
            <p:ph type="title"/>
          </p:nvPr>
        </p:nvSpPr>
        <p:spPr/>
        <p:txBody>
          <a:bodyPr/>
          <a:lstStyle/>
          <a:p>
            <a:pPr algn="ctr"/>
            <a:r>
              <a:rPr lang="fr-FR" b="1" dirty="0"/>
              <a:t>(2) The </a:t>
            </a:r>
            <a:r>
              <a:rPr lang="fr-FR" b="1" dirty="0" err="1"/>
              <a:t>reference</a:t>
            </a:r>
            <a:r>
              <a:rPr lang="fr-FR" b="1" dirty="0"/>
              <a:t> provisions</a:t>
            </a:r>
            <a:endParaRPr lang="fr-FR" dirty="0"/>
          </a:p>
        </p:txBody>
      </p:sp>
      <p:sp>
        <p:nvSpPr>
          <p:cNvPr id="3" name="Espace réservé du contenu 2">
            <a:extLst>
              <a:ext uri="{FF2B5EF4-FFF2-40B4-BE49-F238E27FC236}">
                <a16:creationId xmlns:a16="http://schemas.microsoft.com/office/drawing/2014/main" xmlns="" id="{EC86E780-7F6D-474B-A5FD-87AC2C30FC03}"/>
              </a:ext>
            </a:extLst>
          </p:cNvPr>
          <p:cNvSpPr>
            <a:spLocks noGrp="1"/>
          </p:cNvSpPr>
          <p:nvPr>
            <p:ph idx="1"/>
          </p:nvPr>
        </p:nvSpPr>
        <p:spPr/>
        <p:txBody>
          <a:bodyPr>
            <a:normAutofit/>
          </a:bodyPr>
          <a:lstStyle/>
          <a:p>
            <a:r>
              <a:rPr lang="en-US" sz="2800" b="1" dirty="0"/>
              <a:t>Article </a:t>
            </a:r>
            <a:r>
              <a:rPr lang="en-US" sz="2800" b="1" dirty="0" smtClean="0"/>
              <a:t>1</a:t>
            </a:r>
            <a:r>
              <a:rPr lang="en-US" sz="2800" dirty="0" smtClean="0"/>
              <a:t>: </a:t>
            </a:r>
            <a:r>
              <a:rPr lang="en-US" sz="2800" dirty="0"/>
              <a:t>Tunisia is a free, independent and sovereign State, </a:t>
            </a:r>
            <a:r>
              <a:rPr lang="en-US" sz="2800" b="1" dirty="0"/>
              <a:t>Islam is its religion</a:t>
            </a:r>
            <a:r>
              <a:rPr lang="en-US" sz="2800" dirty="0"/>
              <a:t>, Arabic is its language and </a:t>
            </a:r>
            <a:r>
              <a:rPr lang="en-US" sz="2800" dirty="0" smtClean="0"/>
              <a:t>its system is a Republic.</a:t>
            </a:r>
            <a:endParaRPr lang="en-US" sz="2800" dirty="0"/>
          </a:p>
          <a:p>
            <a:endParaRPr lang="en-US" sz="2800" dirty="0"/>
          </a:p>
          <a:p>
            <a:r>
              <a:rPr lang="en-US" sz="2800" b="1" dirty="0"/>
              <a:t>Article 2</a:t>
            </a:r>
            <a:r>
              <a:rPr lang="en-US" sz="2800" dirty="0"/>
              <a:t>: Tunisia is </a:t>
            </a:r>
            <a:r>
              <a:rPr lang="en-US" sz="2800" b="1" dirty="0"/>
              <a:t>a civil state</a:t>
            </a:r>
            <a:r>
              <a:rPr lang="en-US" sz="2800" dirty="0"/>
              <a:t>, based on citizenship, the will of the people and the rule of law.</a:t>
            </a:r>
            <a:endParaRPr lang="fr-FR" sz="2800" dirty="0"/>
          </a:p>
        </p:txBody>
      </p:sp>
    </p:spTree>
    <p:extLst>
      <p:ext uri="{BB962C8B-B14F-4D97-AF65-F5344CB8AC3E}">
        <p14:creationId xmlns:p14="http://schemas.microsoft.com/office/powerpoint/2010/main" val="2396855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87B5FAC-4D83-4225-99A2-AD976C2B5153}"/>
              </a:ext>
            </a:extLst>
          </p:cNvPr>
          <p:cNvSpPr>
            <a:spLocks noGrp="1"/>
          </p:cNvSpPr>
          <p:nvPr>
            <p:ph type="title"/>
          </p:nvPr>
        </p:nvSpPr>
        <p:spPr/>
        <p:txBody>
          <a:bodyPr/>
          <a:lstStyle/>
          <a:p>
            <a:pPr algn="ctr"/>
            <a:r>
              <a:rPr lang="fr-FR" b="1" dirty="0" smtClean="0"/>
              <a:t>(3.1) The </a:t>
            </a:r>
            <a:r>
              <a:rPr lang="fr-FR" b="1" dirty="0" err="1" smtClean="0"/>
              <a:t>Commission’s</a:t>
            </a:r>
            <a:r>
              <a:rPr lang="fr-FR" b="1" dirty="0" smtClean="0"/>
              <a:t> </a:t>
            </a:r>
            <a:r>
              <a:rPr lang="fr-FR" b="1" dirty="0" err="1" smtClean="0"/>
              <a:t>proposal</a:t>
            </a:r>
            <a:endParaRPr lang="fr-FR" dirty="0"/>
          </a:p>
        </p:txBody>
      </p:sp>
      <p:sp>
        <p:nvSpPr>
          <p:cNvPr id="3" name="Espace réservé du contenu 2">
            <a:extLst>
              <a:ext uri="{FF2B5EF4-FFF2-40B4-BE49-F238E27FC236}">
                <a16:creationId xmlns:a16="http://schemas.microsoft.com/office/drawing/2014/main" xmlns="" id="{EC86E780-7F6D-474B-A5FD-87AC2C30FC03}"/>
              </a:ext>
            </a:extLst>
          </p:cNvPr>
          <p:cNvSpPr>
            <a:spLocks noGrp="1"/>
          </p:cNvSpPr>
          <p:nvPr>
            <p:ph idx="1"/>
          </p:nvPr>
        </p:nvSpPr>
        <p:spPr/>
        <p:txBody>
          <a:bodyPr>
            <a:normAutofit/>
          </a:bodyPr>
          <a:lstStyle/>
          <a:p>
            <a:pPr marL="0" indent="0">
              <a:buNone/>
            </a:pPr>
            <a:r>
              <a:rPr lang="it-IT" b="1" dirty="0" err="1" smtClean="0"/>
              <a:t>Inheritace</a:t>
            </a:r>
            <a:endParaRPr lang="it-IT" b="1" dirty="0"/>
          </a:p>
          <a:p>
            <a:r>
              <a:rPr lang="en-US" b="1" dirty="0"/>
              <a:t>Introducing the report</a:t>
            </a:r>
            <a:r>
              <a:rPr lang="en-US" dirty="0"/>
              <a:t>: Demonstrating that equality in inheritance is not against Islam</a:t>
            </a:r>
          </a:p>
          <a:p>
            <a:r>
              <a:rPr lang="en-US" dirty="0"/>
              <a:t>Several verses are </a:t>
            </a:r>
            <a:r>
              <a:rPr lang="en-US" dirty="0" smtClean="0"/>
              <a:t>equally addressed </a:t>
            </a:r>
            <a:r>
              <a:rPr lang="en-US" dirty="0"/>
              <a:t>to men and women</a:t>
            </a:r>
          </a:p>
          <a:p>
            <a:r>
              <a:rPr lang="en-US" dirty="0"/>
              <a:t>The distribution of property and the sharing of the inheritance in </a:t>
            </a:r>
            <a:r>
              <a:rPr lang="en-US" dirty="0" smtClean="0"/>
              <a:t>‘sharia’ </a:t>
            </a:r>
            <a:r>
              <a:rPr lang="en-US" dirty="0"/>
              <a:t>(Islamic law) are based on three criteria:</a:t>
            </a:r>
          </a:p>
          <a:p>
            <a:r>
              <a:rPr lang="en-US" dirty="0"/>
              <a:t>- the degree of relationship of the heirs with the </a:t>
            </a:r>
            <a:r>
              <a:rPr lang="en-US" dirty="0" smtClean="0"/>
              <a:t>deceased,</a:t>
            </a:r>
            <a:endParaRPr lang="en-US" dirty="0"/>
          </a:p>
          <a:p>
            <a:r>
              <a:rPr lang="en-US" dirty="0"/>
              <a:t>- the generational situation of the heirs, and</a:t>
            </a:r>
          </a:p>
          <a:p>
            <a:r>
              <a:rPr lang="en-US" dirty="0"/>
              <a:t>- the material and moral responsibility assumed by the descending male.</a:t>
            </a:r>
            <a:endParaRPr lang="fr-FR" sz="2000" dirty="0"/>
          </a:p>
          <a:p>
            <a:pPr marL="0" indent="0">
              <a:buNone/>
            </a:pPr>
            <a:endParaRPr lang="fr-FR" sz="2800" dirty="0"/>
          </a:p>
        </p:txBody>
      </p:sp>
    </p:spTree>
    <p:extLst>
      <p:ext uri="{BB962C8B-B14F-4D97-AF65-F5344CB8AC3E}">
        <p14:creationId xmlns:p14="http://schemas.microsoft.com/office/powerpoint/2010/main" val="8294268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87B5FAC-4D83-4225-99A2-AD976C2B5153}"/>
              </a:ext>
            </a:extLst>
          </p:cNvPr>
          <p:cNvSpPr>
            <a:spLocks noGrp="1"/>
          </p:cNvSpPr>
          <p:nvPr>
            <p:ph type="title"/>
          </p:nvPr>
        </p:nvSpPr>
        <p:spPr/>
        <p:txBody>
          <a:bodyPr/>
          <a:lstStyle/>
          <a:p>
            <a:pPr algn="ctr"/>
            <a:r>
              <a:rPr lang="fr-FR" b="1" dirty="0"/>
              <a:t>(</a:t>
            </a:r>
            <a:r>
              <a:rPr lang="fr-FR" b="1" dirty="0" smtClean="0"/>
              <a:t>3.1) </a:t>
            </a:r>
            <a:r>
              <a:rPr lang="fr-FR" b="1" dirty="0"/>
              <a:t>The </a:t>
            </a:r>
            <a:r>
              <a:rPr lang="fr-FR" b="1" dirty="0" err="1" smtClean="0"/>
              <a:t>Commission’s</a:t>
            </a:r>
            <a:r>
              <a:rPr lang="fr-FR" b="1" dirty="0" smtClean="0"/>
              <a:t> </a:t>
            </a:r>
            <a:r>
              <a:rPr lang="fr-FR" b="1" dirty="0" err="1"/>
              <a:t>proposal</a:t>
            </a:r>
            <a:endParaRPr lang="fr-FR" dirty="0"/>
          </a:p>
        </p:txBody>
      </p:sp>
      <p:sp>
        <p:nvSpPr>
          <p:cNvPr id="3" name="Espace réservé du contenu 2">
            <a:extLst>
              <a:ext uri="{FF2B5EF4-FFF2-40B4-BE49-F238E27FC236}">
                <a16:creationId xmlns:a16="http://schemas.microsoft.com/office/drawing/2014/main" xmlns="" id="{EC86E780-7F6D-474B-A5FD-87AC2C30FC03}"/>
              </a:ext>
            </a:extLst>
          </p:cNvPr>
          <p:cNvSpPr>
            <a:spLocks noGrp="1"/>
          </p:cNvSpPr>
          <p:nvPr>
            <p:ph idx="1"/>
          </p:nvPr>
        </p:nvSpPr>
        <p:spPr/>
        <p:txBody>
          <a:bodyPr>
            <a:normAutofit/>
          </a:bodyPr>
          <a:lstStyle/>
          <a:p>
            <a:pPr marL="0" indent="0">
              <a:buNone/>
            </a:pPr>
            <a:r>
              <a:rPr lang="it-IT" b="1" dirty="0" err="1" smtClean="0"/>
              <a:t>Inheritance</a:t>
            </a:r>
            <a:endParaRPr lang="it-IT" b="1" dirty="0"/>
          </a:p>
          <a:p>
            <a:r>
              <a:rPr lang="en-US" dirty="0"/>
              <a:t>If discrimination against women </a:t>
            </a:r>
            <a:r>
              <a:rPr lang="en-US" dirty="0" smtClean="0"/>
              <a:t>were </a:t>
            </a:r>
            <a:r>
              <a:rPr lang="en-US" dirty="0"/>
              <a:t>a fundamental rule of Islam, there would be no case where women inherit equally (8 cases) or higher than men (10 cases)</a:t>
            </a:r>
          </a:p>
          <a:p>
            <a:r>
              <a:rPr lang="en-US" dirty="0"/>
              <a:t>The arguments related to the fact that the verses of inheritance are fixed and categorical are the arguments used by the majority of theologians to reject any discussion of inheritance rules as set out in the inheritance doctrine.</a:t>
            </a:r>
            <a:endParaRPr lang="fr-FR" sz="2800" dirty="0"/>
          </a:p>
        </p:txBody>
      </p:sp>
    </p:spTree>
    <p:extLst>
      <p:ext uri="{BB962C8B-B14F-4D97-AF65-F5344CB8AC3E}">
        <p14:creationId xmlns:p14="http://schemas.microsoft.com/office/powerpoint/2010/main" val="11044701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87B5FAC-4D83-4225-99A2-AD976C2B5153}"/>
              </a:ext>
            </a:extLst>
          </p:cNvPr>
          <p:cNvSpPr>
            <a:spLocks noGrp="1"/>
          </p:cNvSpPr>
          <p:nvPr>
            <p:ph type="title"/>
          </p:nvPr>
        </p:nvSpPr>
        <p:spPr/>
        <p:txBody>
          <a:bodyPr/>
          <a:lstStyle/>
          <a:p>
            <a:pPr algn="ctr"/>
            <a:r>
              <a:rPr lang="fr-FR" b="1" dirty="0"/>
              <a:t>(</a:t>
            </a:r>
            <a:r>
              <a:rPr lang="fr-FR" b="1" dirty="0" smtClean="0"/>
              <a:t>3.1) </a:t>
            </a:r>
            <a:r>
              <a:rPr lang="fr-FR" b="1" dirty="0"/>
              <a:t>The </a:t>
            </a:r>
            <a:r>
              <a:rPr lang="fr-FR" b="1" dirty="0" err="1" smtClean="0"/>
              <a:t>Commission’s</a:t>
            </a:r>
            <a:r>
              <a:rPr lang="fr-FR" b="1" dirty="0" smtClean="0"/>
              <a:t> </a:t>
            </a:r>
            <a:r>
              <a:rPr lang="fr-FR" b="1" dirty="0" err="1"/>
              <a:t>proposal</a:t>
            </a:r>
            <a:endParaRPr lang="fr-FR" dirty="0"/>
          </a:p>
        </p:txBody>
      </p:sp>
      <p:sp>
        <p:nvSpPr>
          <p:cNvPr id="3" name="Espace réservé du contenu 2">
            <a:extLst>
              <a:ext uri="{FF2B5EF4-FFF2-40B4-BE49-F238E27FC236}">
                <a16:creationId xmlns:a16="http://schemas.microsoft.com/office/drawing/2014/main" xmlns="" id="{EC86E780-7F6D-474B-A5FD-87AC2C30FC03}"/>
              </a:ext>
            </a:extLst>
          </p:cNvPr>
          <p:cNvSpPr>
            <a:spLocks noGrp="1"/>
          </p:cNvSpPr>
          <p:nvPr>
            <p:ph idx="1"/>
          </p:nvPr>
        </p:nvSpPr>
        <p:spPr/>
        <p:txBody>
          <a:bodyPr>
            <a:normAutofit/>
          </a:bodyPr>
          <a:lstStyle/>
          <a:p>
            <a:pPr marL="0" indent="0">
              <a:buNone/>
            </a:pPr>
            <a:r>
              <a:rPr lang="it-IT" b="1" dirty="0" err="1" smtClean="0"/>
              <a:t>Inheritance</a:t>
            </a:r>
            <a:endParaRPr lang="it-IT" b="1" dirty="0"/>
          </a:p>
          <a:p>
            <a:r>
              <a:rPr lang="en-US" dirty="0"/>
              <a:t>The four </a:t>
            </a:r>
            <a:r>
              <a:rPr lang="en-US" dirty="0" smtClean="0"/>
              <a:t>Rightly Guided Caliphs </a:t>
            </a:r>
            <a:r>
              <a:rPr lang="en-US" dirty="0"/>
              <a:t>continued to repeal </a:t>
            </a:r>
            <a:r>
              <a:rPr lang="en-US" dirty="0" smtClean="0"/>
              <a:t>provisions related to practices, </a:t>
            </a:r>
            <a:r>
              <a:rPr lang="en-US" dirty="0"/>
              <a:t>in accordance with </a:t>
            </a:r>
            <a:r>
              <a:rPr lang="en-US" dirty="0" smtClean="0"/>
              <a:t>the view that the objectives of ‘sharia’ are based </a:t>
            </a:r>
            <a:r>
              <a:rPr lang="en-US" dirty="0"/>
              <a:t>on the </a:t>
            </a:r>
            <a:r>
              <a:rPr lang="en-US" dirty="0" smtClean="0"/>
              <a:t>postulate: ‘preventing damages is preferable to seeking benefits’</a:t>
            </a:r>
            <a:endParaRPr lang="en-US" dirty="0"/>
          </a:p>
          <a:p>
            <a:r>
              <a:rPr lang="en-US" dirty="0"/>
              <a:t>Omar </a:t>
            </a:r>
            <a:r>
              <a:rPr lang="en-US" dirty="0" err="1"/>
              <a:t>Ibn</a:t>
            </a:r>
            <a:r>
              <a:rPr lang="en-US" dirty="0"/>
              <a:t> </a:t>
            </a:r>
            <a:r>
              <a:rPr lang="en-US" dirty="0" smtClean="0"/>
              <a:t>al</a:t>
            </a:r>
            <a:r>
              <a:rPr lang="en-US" dirty="0"/>
              <a:t>-</a:t>
            </a:r>
            <a:r>
              <a:rPr lang="en-US" dirty="0" err="1" smtClean="0"/>
              <a:t>Khattab</a:t>
            </a:r>
            <a:r>
              <a:rPr lang="en-US" dirty="0" smtClean="0"/>
              <a:t> </a:t>
            </a:r>
            <a:r>
              <a:rPr lang="en-US" dirty="0"/>
              <a:t>suggested to Abu </a:t>
            </a:r>
            <a:r>
              <a:rPr lang="en-US" dirty="0" err="1"/>
              <a:t>Bakr</a:t>
            </a:r>
            <a:r>
              <a:rPr lang="en-US" dirty="0"/>
              <a:t> not to grant to those whose hearts are to be won over to Islam the allocated portion of Zakat as stated in verse 60 of </a:t>
            </a:r>
            <a:r>
              <a:rPr lang="en-US" dirty="0" err="1"/>
              <a:t>Surat</a:t>
            </a:r>
            <a:r>
              <a:rPr lang="en-US" dirty="0"/>
              <a:t> al-</a:t>
            </a:r>
            <a:r>
              <a:rPr lang="en-US" dirty="0" err="1"/>
              <a:t>Tawbah</a:t>
            </a:r>
            <a:r>
              <a:rPr lang="en-US" dirty="0"/>
              <a:t> (Repentance): </a:t>
            </a:r>
            <a:r>
              <a:rPr lang="en-US" dirty="0" smtClean="0"/>
              <a:t>‘The </a:t>
            </a:r>
            <a:r>
              <a:rPr lang="en-US" dirty="0" err="1"/>
              <a:t>Sadaqats</a:t>
            </a:r>
            <a:r>
              <a:rPr lang="en-US" dirty="0"/>
              <a:t> are intended only for the poor, the needy, those who work there, those whose hearts are to </a:t>
            </a:r>
            <a:r>
              <a:rPr lang="en-US" dirty="0" smtClean="0"/>
              <a:t>be won </a:t>
            </a:r>
            <a:r>
              <a:rPr lang="en-US" dirty="0"/>
              <a:t>(to </a:t>
            </a:r>
            <a:r>
              <a:rPr lang="en-US" dirty="0" smtClean="0"/>
              <a:t>Islam), </a:t>
            </a:r>
            <a:r>
              <a:rPr lang="en-US" dirty="0"/>
              <a:t>the liberation </a:t>
            </a:r>
            <a:r>
              <a:rPr lang="en-US" dirty="0" smtClean="0"/>
              <a:t>from the </a:t>
            </a:r>
            <a:r>
              <a:rPr lang="en-US" dirty="0"/>
              <a:t>yokes, those who are heavily indebted, in the path of Allah, and for the traveler in distress. It is a decree of </a:t>
            </a:r>
            <a:r>
              <a:rPr lang="en-US" dirty="0" smtClean="0"/>
              <a:t>Allah! </a:t>
            </a:r>
            <a:r>
              <a:rPr lang="en-US" dirty="0"/>
              <a:t>And </a:t>
            </a:r>
            <a:r>
              <a:rPr lang="en-US" dirty="0" smtClean="0"/>
              <a:t>Allah </a:t>
            </a:r>
            <a:r>
              <a:rPr lang="en-US" dirty="0"/>
              <a:t>is All-Knowing and </a:t>
            </a:r>
            <a:r>
              <a:rPr lang="en-US" dirty="0" smtClean="0"/>
              <a:t>Wise’</a:t>
            </a:r>
            <a:endParaRPr lang="fr-FR" sz="2800" dirty="0"/>
          </a:p>
        </p:txBody>
      </p:sp>
    </p:spTree>
    <p:extLst>
      <p:ext uri="{BB962C8B-B14F-4D97-AF65-F5344CB8AC3E}">
        <p14:creationId xmlns:p14="http://schemas.microsoft.com/office/powerpoint/2010/main" val="1077810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87B5FAC-4D83-4225-99A2-AD976C2B5153}"/>
              </a:ext>
            </a:extLst>
          </p:cNvPr>
          <p:cNvSpPr>
            <a:spLocks noGrp="1"/>
          </p:cNvSpPr>
          <p:nvPr>
            <p:ph type="title"/>
          </p:nvPr>
        </p:nvSpPr>
        <p:spPr/>
        <p:txBody>
          <a:bodyPr/>
          <a:lstStyle/>
          <a:p>
            <a:pPr algn="ctr"/>
            <a:r>
              <a:rPr lang="fr-FR" b="1" dirty="0"/>
              <a:t>(</a:t>
            </a:r>
            <a:r>
              <a:rPr lang="fr-FR" b="1" dirty="0" smtClean="0"/>
              <a:t>3.1) </a:t>
            </a:r>
            <a:r>
              <a:rPr lang="fr-FR" b="1" dirty="0"/>
              <a:t>The </a:t>
            </a:r>
            <a:r>
              <a:rPr lang="fr-FR" b="1" dirty="0" err="1" smtClean="0"/>
              <a:t>Commission’s</a:t>
            </a:r>
            <a:r>
              <a:rPr lang="fr-FR" b="1" dirty="0" smtClean="0"/>
              <a:t> </a:t>
            </a:r>
            <a:r>
              <a:rPr lang="fr-FR" b="1" dirty="0" err="1"/>
              <a:t>proposal</a:t>
            </a:r>
            <a:endParaRPr lang="fr-FR" dirty="0"/>
          </a:p>
        </p:txBody>
      </p:sp>
      <p:sp>
        <p:nvSpPr>
          <p:cNvPr id="3" name="Espace réservé du contenu 2">
            <a:extLst>
              <a:ext uri="{FF2B5EF4-FFF2-40B4-BE49-F238E27FC236}">
                <a16:creationId xmlns:a16="http://schemas.microsoft.com/office/drawing/2014/main" xmlns="" id="{EC86E780-7F6D-474B-A5FD-87AC2C30FC03}"/>
              </a:ext>
            </a:extLst>
          </p:cNvPr>
          <p:cNvSpPr>
            <a:spLocks noGrp="1"/>
          </p:cNvSpPr>
          <p:nvPr>
            <p:ph idx="1"/>
          </p:nvPr>
        </p:nvSpPr>
        <p:spPr/>
        <p:txBody>
          <a:bodyPr>
            <a:normAutofit/>
          </a:bodyPr>
          <a:lstStyle/>
          <a:p>
            <a:pPr marL="0" indent="0">
              <a:buNone/>
            </a:pPr>
            <a:r>
              <a:rPr lang="it-IT" b="1" dirty="0" err="1" smtClean="0"/>
              <a:t>Inheritance</a:t>
            </a:r>
            <a:endParaRPr lang="it-IT" b="1" dirty="0"/>
          </a:p>
          <a:p>
            <a:r>
              <a:rPr lang="en-US" dirty="0"/>
              <a:t>With the same openness to making the general interest prevail over the texts, be it the </a:t>
            </a:r>
            <a:r>
              <a:rPr lang="en-US" dirty="0" smtClean="0"/>
              <a:t>Book </a:t>
            </a:r>
            <a:r>
              <a:rPr lang="en-US" dirty="0"/>
              <a:t>or the </a:t>
            </a:r>
            <a:r>
              <a:rPr lang="en-US" dirty="0" err="1"/>
              <a:t>sunnah</a:t>
            </a:r>
            <a:r>
              <a:rPr lang="en-US" dirty="0"/>
              <a:t>, Omar </a:t>
            </a:r>
            <a:r>
              <a:rPr lang="en-US" dirty="0" err="1"/>
              <a:t>Ibn</a:t>
            </a:r>
            <a:r>
              <a:rPr lang="en-US" dirty="0"/>
              <a:t> </a:t>
            </a:r>
            <a:r>
              <a:rPr lang="en-US" dirty="0" smtClean="0"/>
              <a:t>al</a:t>
            </a:r>
            <a:r>
              <a:rPr lang="en-US" dirty="0"/>
              <a:t>-</a:t>
            </a:r>
            <a:r>
              <a:rPr lang="en-US" dirty="0" err="1"/>
              <a:t>Khattab</a:t>
            </a:r>
            <a:r>
              <a:rPr lang="en-US" dirty="0"/>
              <a:t> </a:t>
            </a:r>
            <a:r>
              <a:rPr lang="en-US" dirty="0" err="1" smtClean="0"/>
              <a:t>analysed</a:t>
            </a:r>
            <a:r>
              <a:rPr lang="en-US" dirty="0" smtClean="0"/>
              <a:t> </a:t>
            </a:r>
            <a:r>
              <a:rPr lang="en-US" dirty="0"/>
              <a:t>the situation and suspended the </a:t>
            </a:r>
            <a:r>
              <a:rPr lang="en-US" dirty="0" smtClean="0"/>
              <a:t>‘</a:t>
            </a:r>
            <a:r>
              <a:rPr lang="en-US" dirty="0" err="1" smtClean="0"/>
              <a:t>hadd</a:t>
            </a:r>
            <a:r>
              <a:rPr lang="en-US" dirty="0" smtClean="0"/>
              <a:t>’ punishment for theft </a:t>
            </a:r>
            <a:r>
              <a:rPr lang="en-US" dirty="0"/>
              <a:t>the year of "</a:t>
            </a:r>
            <a:r>
              <a:rPr lang="en-US" dirty="0" err="1"/>
              <a:t>Ramadah</a:t>
            </a:r>
            <a:r>
              <a:rPr lang="en-US" dirty="0"/>
              <a:t>", when famine hit the Arabian peninsula.</a:t>
            </a:r>
          </a:p>
          <a:p>
            <a:r>
              <a:rPr lang="en-US" dirty="0"/>
              <a:t>Inheritance is a social issue and not spiritual</a:t>
            </a:r>
          </a:p>
          <a:p>
            <a:r>
              <a:rPr lang="en-US" dirty="0"/>
              <a:t>This is why the distribution of </a:t>
            </a:r>
            <a:r>
              <a:rPr lang="en-US" dirty="0" smtClean="0"/>
              <a:t>inheritance differs according to sect </a:t>
            </a:r>
            <a:r>
              <a:rPr lang="en-US" dirty="0"/>
              <a:t>and religious </a:t>
            </a:r>
            <a:r>
              <a:rPr lang="en-US" dirty="0" smtClean="0"/>
              <a:t>current, </a:t>
            </a:r>
            <a:r>
              <a:rPr lang="en-US" dirty="0"/>
              <a:t>as was the case between Sunnis and </a:t>
            </a:r>
            <a:r>
              <a:rPr lang="en-US" dirty="0" smtClean="0"/>
              <a:t>Shias</a:t>
            </a:r>
            <a:r>
              <a:rPr lang="en-US" dirty="0"/>
              <a:t>.</a:t>
            </a:r>
          </a:p>
          <a:p>
            <a:r>
              <a:rPr lang="en-US" dirty="0"/>
              <a:t>The first dispute concerning the inheritance was experienced by Fatima, the daughter of the Prophet, when she firmly defended her share in the land of </a:t>
            </a:r>
            <a:r>
              <a:rPr lang="en-US" dirty="0" err="1"/>
              <a:t>Fadak</a:t>
            </a:r>
            <a:r>
              <a:rPr lang="en-US" dirty="0"/>
              <a:t>.</a:t>
            </a:r>
            <a:endParaRPr lang="fr-FR" dirty="0"/>
          </a:p>
        </p:txBody>
      </p:sp>
    </p:spTree>
    <p:extLst>
      <p:ext uri="{BB962C8B-B14F-4D97-AF65-F5344CB8AC3E}">
        <p14:creationId xmlns:p14="http://schemas.microsoft.com/office/powerpoint/2010/main" val="332133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87B5FAC-4D83-4225-99A2-AD976C2B5153}"/>
              </a:ext>
            </a:extLst>
          </p:cNvPr>
          <p:cNvSpPr>
            <a:spLocks noGrp="1"/>
          </p:cNvSpPr>
          <p:nvPr>
            <p:ph type="title"/>
          </p:nvPr>
        </p:nvSpPr>
        <p:spPr/>
        <p:txBody>
          <a:bodyPr/>
          <a:lstStyle/>
          <a:p>
            <a:pPr algn="ctr"/>
            <a:r>
              <a:rPr lang="fr-FR" b="1" dirty="0"/>
              <a:t>(</a:t>
            </a:r>
            <a:r>
              <a:rPr lang="fr-FR" b="1" dirty="0" smtClean="0"/>
              <a:t>3.1) </a:t>
            </a:r>
            <a:r>
              <a:rPr lang="fr-FR" b="1" dirty="0"/>
              <a:t>The </a:t>
            </a:r>
            <a:r>
              <a:rPr lang="fr-FR" b="1" dirty="0" err="1" smtClean="0"/>
              <a:t>Commission’s</a:t>
            </a:r>
            <a:r>
              <a:rPr lang="fr-FR" b="1" dirty="0" smtClean="0"/>
              <a:t> </a:t>
            </a:r>
            <a:r>
              <a:rPr lang="fr-FR" b="1" dirty="0" err="1"/>
              <a:t>proposal</a:t>
            </a:r>
            <a:endParaRPr lang="fr-FR" dirty="0"/>
          </a:p>
        </p:txBody>
      </p:sp>
      <p:sp>
        <p:nvSpPr>
          <p:cNvPr id="3" name="Espace réservé du contenu 2">
            <a:extLst>
              <a:ext uri="{FF2B5EF4-FFF2-40B4-BE49-F238E27FC236}">
                <a16:creationId xmlns:a16="http://schemas.microsoft.com/office/drawing/2014/main" xmlns="" id="{EC86E780-7F6D-474B-A5FD-87AC2C30FC03}"/>
              </a:ext>
            </a:extLst>
          </p:cNvPr>
          <p:cNvSpPr>
            <a:spLocks noGrp="1"/>
          </p:cNvSpPr>
          <p:nvPr>
            <p:ph idx="1"/>
          </p:nvPr>
        </p:nvSpPr>
        <p:spPr/>
        <p:txBody>
          <a:bodyPr>
            <a:normAutofit/>
          </a:bodyPr>
          <a:lstStyle/>
          <a:p>
            <a:pPr marL="0" indent="0">
              <a:buNone/>
            </a:pPr>
            <a:r>
              <a:rPr lang="it-IT" b="1" dirty="0" err="1" smtClean="0"/>
              <a:t>Inheritance</a:t>
            </a:r>
            <a:endParaRPr lang="it-IT" b="1" dirty="0"/>
          </a:p>
          <a:p>
            <a:r>
              <a:rPr lang="en-US" dirty="0" smtClean="0"/>
              <a:t>The </a:t>
            </a:r>
            <a:r>
              <a:rPr lang="fr-FR" dirty="0" err="1" smtClean="0"/>
              <a:t>Commission’s</a:t>
            </a:r>
            <a:r>
              <a:rPr lang="fr-FR" dirty="0" smtClean="0"/>
              <a:t> </a:t>
            </a:r>
            <a:r>
              <a:rPr lang="fr-FR" dirty="0" err="1" smtClean="0"/>
              <a:t>primary</a:t>
            </a:r>
            <a:r>
              <a:rPr lang="fr-FR" dirty="0" smtClean="0"/>
              <a:t> </a:t>
            </a:r>
            <a:r>
              <a:rPr lang="fr-FR" dirty="0" err="1" smtClean="0"/>
              <a:t>concern</a:t>
            </a:r>
            <a:r>
              <a:rPr lang="fr-FR" dirty="0" smtClean="0"/>
              <a:t> in the </a:t>
            </a:r>
            <a:r>
              <a:rPr lang="fr-FR" dirty="0" err="1" smtClean="0"/>
              <a:t>proposal</a:t>
            </a:r>
            <a:r>
              <a:rPr lang="fr-FR" dirty="0" smtClean="0"/>
              <a:t> </a:t>
            </a:r>
            <a:r>
              <a:rPr lang="fr-FR" dirty="0" err="1" smtClean="0"/>
              <a:t>is</a:t>
            </a:r>
            <a:r>
              <a:rPr lang="fr-FR" dirty="0" smtClean="0"/>
              <a:t> to</a:t>
            </a:r>
            <a:r>
              <a:rPr lang="en-US" dirty="0" smtClean="0"/>
              <a:t>: ensure </a:t>
            </a:r>
            <a:r>
              <a:rPr lang="en-US" dirty="0"/>
              <a:t>gender equality in the </a:t>
            </a:r>
            <a:r>
              <a:rPr lang="en-US" dirty="0" smtClean="0"/>
              <a:t>prevalent situations </a:t>
            </a:r>
            <a:r>
              <a:rPr lang="en-US" dirty="0"/>
              <a:t>and these are the following cases:</a:t>
            </a:r>
          </a:p>
          <a:p>
            <a:r>
              <a:rPr lang="en-US" dirty="0"/>
              <a:t>1. Children: </a:t>
            </a:r>
            <a:r>
              <a:rPr lang="en-US" dirty="0" smtClean="0"/>
              <a:t>daughter/son</a:t>
            </a:r>
            <a:endParaRPr lang="en-US" dirty="0"/>
          </a:p>
          <a:p>
            <a:r>
              <a:rPr lang="en-US" dirty="0"/>
              <a:t>2. Parents: </a:t>
            </a:r>
            <a:r>
              <a:rPr lang="en-US" dirty="0" smtClean="0"/>
              <a:t>mother/father</a:t>
            </a:r>
            <a:endParaRPr lang="en-US" dirty="0"/>
          </a:p>
          <a:p>
            <a:r>
              <a:rPr lang="en-US" dirty="0"/>
              <a:t>3. </a:t>
            </a:r>
            <a:r>
              <a:rPr lang="en-US" dirty="0" smtClean="0"/>
              <a:t>Spouses: wife/husband</a:t>
            </a:r>
            <a:endParaRPr lang="en-US" dirty="0"/>
          </a:p>
          <a:p>
            <a:r>
              <a:rPr lang="en-US" dirty="0"/>
              <a:t>4. </a:t>
            </a:r>
            <a:r>
              <a:rPr lang="en-US" dirty="0" smtClean="0"/>
              <a:t>Siblings: sister/brother.</a:t>
            </a:r>
            <a:endParaRPr lang="en-US" dirty="0"/>
          </a:p>
        </p:txBody>
      </p:sp>
    </p:spTree>
    <p:extLst>
      <p:ext uri="{BB962C8B-B14F-4D97-AF65-F5344CB8AC3E}">
        <p14:creationId xmlns:p14="http://schemas.microsoft.com/office/powerpoint/2010/main" val="1850136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6CA5B40-138C-4C00-BBA9-DD3EA94AB713}"/>
              </a:ext>
            </a:extLst>
          </p:cNvPr>
          <p:cNvSpPr>
            <a:spLocks noGrp="1"/>
          </p:cNvSpPr>
          <p:nvPr>
            <p:ph type="title"/>
          </p:nvPr>
        </p:nvSpPr>
        <p:spPr/>
        <p:txBody>
          <a:bodyPr/>
          <a:lstStyle/>
          <a:p>
            <a:pPr algn="ctr"/>
            <a:r>
              <a:rPr lang="fr-FR" b="1" dirty="0"/>
              <a:t>Introduction</a:t>
            </a:r>
          </a:p>
        </p:txBody>
      </p:sp>
      <p:sp>
        <p:nvSpPr>
          <p:cNvPr id="3" name="Espace réservé du contenu 2">
            <a:extLst>
              <a:ext uri="{FF2B5EF4-FFF2-40B4-BE49-F238E27FC236}">
                <a16:creationId xmlns:a16="http://schemas.microsoft.com/office/drawing/2014/main" xmlns="" id="{9CFB00CB-DB7D-436D-9590-1DC62DCBA819}"/>
              </a:ext>
            </a:extLst>
          </p:cNvPr>
          <p:cNvSpPr>
            <a:spLocks noGrp="1"/>
          </p:cNvSpPr>
          <p:nvPr>
            <p:ph idx="1"/>
          </p:nvPr>
        </p:nvSpPr>
        <p:spPr/>
        <p:txBody>
          <a:bodyPr>
            <a:normAutofit fontScale="92500" lnSpcReduction="10000"/>
          </a:bodyPr>
          <a:lstStyle/>
          <a:p>
            <a:r>
              <a:rPr lang="en-US" sz="2000" dirty="0"/>
              <a:t>The </a:t>
            </a:r>
            <a:r>
              <a:rPr lang="en-US" sz="2000" dirty="0" smtClean="0"/>
              <a:t>debate on the inheritance reform began </a:t>
            </a:r>
            <a:r>
              <a:rPr lang="en-US" sz="2000" dirty="0"/>
              <a:t>in the 1990s </a:t>
            </a:r>
            <a:r>
              <a:rPr lang="en-US" sz="2000" dirty="0" smtClean="0"/>
              <a:t>in civil </a:t>
            </a:r>
            <a:r>
              <a:rPr lang="en-US" sz="2000" dirty="0"/>
              <a:t>society</a:t>
            </a:r>
          </a:p>
          <a:p>
            <a:r>
              <a:rPr lang="en-US" sz="2000" dirty="0" smtClean="0"/>
              <a:t>State institutions followed in 2017 thanks to the President’s intervention</a:t>
            </a:r>
            <a:endParaRPr lang="en-US" sz="2000" dirty="0"/>
          </a:p>
          <a:p>
            <a:r>
              <a:rPr lang="en-US" sz="2000" dirty="0"/>
              <a:t>13 August </a:t>
            </a:r>
            <a:r>
              <a:rPr lang="en-US" sz="2000" dirty="0" smtClean="0"/>
              <a:t>2017: </a:t>
            </a:r>
            <a:r>
              <a:rPr lang="en-US" sz="2000" dirty="0"/>
              <a:t>creation of the </a:t>
            </a:r>
            <a:r>
              <a:rPr lang="fr-FR" sz="2000" dirty="0" smtClean="0"/>
              <a:t>Commission</a:t>
            </a:r>
            <a:r>
              <a:rPr lang="en-US" sz="2000" dirty="0" smtClean="0"/>
              <a:t> </a:t>
            </a:r>
            <a:r>
              <a:rPr lang="en-US" sz="2000" dirty="0"/>
              <a:t>on Individual Freedoms and </a:t>
            </a:r>
            <a:r>
              <a:rPr lang="en-US" sz="2000" dirty="0" smtClean="0"/>
              <a:t>Equality (Commission des </a:t>
            </a:r>
            <a:r>
              <a:rPr lang="en-US" sz="2000" dirty="0" err="1" smtClean="0"/>
              <a:t>LIBertés</a:t>
            </a:r>
            <a:r>
              <a:rPr lang="en-US" sz="2000" dirty="0" smtClean="0"/>
              <a:t> </a:t>
            </a:r>
            <a:r>
              <a:rPr lang="en-US" sz="2000" dirty="0" err="1" smtClean="0"/>
              <a:t>inviduelles</a:t>
            </a:r>
            <a:r>
              <a:rPr lang="en-US" sz="2000" dirty="0" smtClean="0"/>
              <a:t> et de </a:t>
            </a:r>
            <a:r>
              <a:rPr lang="en-US" sz="2000" dirty="0" err="1" smtClean="0"/>
              <a:t>l’Egalité</a:t>
            </a:r>
            <a:r>
              <a:rPr lang="en-US" sz="2000" dirty="0" smtClean="0"/>
              <a:t>, COLIBE)</a:t>
            </a:r>
            <a:endParaRPr lang="en-US" sz="2000" dirty="0"/>
          </a:p>
          <a:p>
            <a:r>
              <a:rPr lang="en-US" sz="2000" dirty="0" smtClean="0"/>
              <a:t>Ad-Hoc </a:t>
            </a:r>
            <a:r>
              <a:rPr lang="fr-FR" sz="2000" dirty="0" smtClean="0"/>
              <a:t>Commission</a:t>
            </a:r>
            <a:endParaRPr lang="en-US" sz="2000" dirty="0"/>
          </a:p>
          <a:p>
            <a:r>
              <a:rPr lang="en-US" sz="2000" dirty="0"/>
              <a:t>Composition: 9 members</a:t>
            </a:r>
          </a:p>
          <a:p>
            <a:r>
              <a:rPr lang="en-US" sz="2000" dirty="0"/>
              <a:t>Mission: to prepare a report </a:t>
            </a:r>
            <a:r>
              <a:rPr lang="en-US" sz="2000" dirty="0" smtClean="0"/>
              <a:t>on ‘reforms </a:t>
            </a:r>
            <a:r>
              <a:rPr lang="en-US" sz="2000" dirty="0"/>
              <a:t>relating to individual freedoms and equality based on the provisions of the Constitution of 27 January 2014, international human rights standards and contemporary guidelines on freedoms and </a:t>
            </a:r>
            <a:r>
              <a:rPr lang="en-US" sz="2000" dirty="0" smtClean="0"/>
              <a:t>equality.’</a:t>
            </a:r>
            <a:endParaRPr lang="en-US" sz="2000" dirty="0"/>
          </a:p>
        </p:txBody>
      </p:sp>
    </p:spTree>
    <p:extLst>
      <p:ext uri="{BB962C8B-B14F-4D97-AF65-F5344CB8AC3E}">
        <p14:creationId xmlns:p14="http://schemas.microsoft.com/office/powerpoint/2010/main" val="7022921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87B5FAC-4D83-4225-99A2-AD976C2B5153}"/>
              </a:ext>
            </a:extLst>
          </p:cNvPr>
          <p:cNvSpPr>
            <a:spLocks noGrp="1"/>
          </p:cNvSpPr>
          <p:nvPr>
            <p:ph type="title"/>
          </p:nvPr>
        </p:nvSpPr>
        <p:spPr/>
        <p:txBody>
          <a:bodyPr/>
          <a:lstStyle/>
          <a:p>
            <a:pPr algn="ctr"/>
            <a:r>
              <a:rPr lang="fr-FR" b="1" dirty="0"/>
              <a:t>(</a:t>
            </a:r>
            <a:r>
              <a:rPr lang="fr-FR" b="1" dirty="0" smtClean="0"/>
              <a:t>3.1) </a:t>
            </a:r>
            <a:r>
              <a:rPr lang="fr-FR" b="1" dirty="0"/>
              <a:t>The </a:t>
            </a:r>
            <a:r>
              <a:rPr lang="fr-FR" b="1" dirty="0" err="1" smtClean="0"/>
              <a:t>Commission’s</a:t>
            </a:r>
            <a:r>
              <a:rPr lang="fr-FR" b="1" dirty="0" smtClean="0"/>
              <a:t> </a:t>
            </a:r>
            <a:r>
              <a:rPr lang="fr-FR" b="1" dirty="0" err="1"/>
              <a:t>proposal</a:t>
            </a:r>
            <a:endParaRPr lang="fr-FR" dirty="0"/>
          </a:p>
        </p:txBody>
      </p:sp>
      <p:sp>
        <p:nvSpPr>
          <p:cNvPr id="3" name="Espace réservé du contenu 2">
            <a:extLst>
              <a:ext uri="{FF2B5EF4-FFF2-40B4-BE49-F238E27FC236}">
                <a16:creationId xmlns:a16="http://schemas.microsoft.com/office/drawing/2014/main" xmlns="" id="{EC86E780-7F6D-474B-A5FD-87AC2C30FC03}"/>
              </a:ext>
            </a:extLst>
          </p:cNvPr>
          <p:cNvSpPr>
            <a:spLocks noGrp="1"/>
          </p:cNvSpPr>
          <p:nvPr>
            <p:ph idx="1"/>
          </p:nvPr>
        </p:nvSpPr>
        <p:spPr/>
        <p:txBody>
          <a:bodyPr>
            <a:normAutofit/>
          </a:bodyPr>
          <a:lstStyle/>
          <a:p>
            <a:pPr marL="0" indent="0">
              <a:buNone/>
            </a:pPr>
            <a:r>
              <a:rPr lang="it-IT" b="1" dirty="0" err="1" smtClean="0"/>
              <a:t>Inheritance</a:t>
            </a:r>
            <a:endParaRPr lang="it-IT" b="1" dirty="0"/>
          </a:p>
          <a:p>
            <a:r>
              <a:rPr lang="en-US" b="1" dirty="0"/>
              <a:t>First </a:t>
            </a:r>
            <a:r>
              <a:rPr lang="en-US" b="1" dirty="0" smtClean="0"/>
              <a:t>Proposition</a:t>
            </a:r>
            <a:r>
              <a:rPr lang="en-US" dirty="0" smtClean="0"/>
              <a:t>: </a:t>
            </a:r>
            <a:r>
              <a:rPr lang="en-US" dirty="0"/>
              <a:t>Ensure legal equality for girls, grandchildren, mothers, daughters and sisters</a:t>
            </a:r>
          </a:p>
          <a:p>
            <a:r>
              <a:rPr lang="en-US" b="1" dirty="0"/>
              <a:t>Second proposition</a:t>
            </a:r>
            <a:r>
              <a:rPr lang="en-US" dirty="0"/>
              <a:t>: </a:t>
            </a:r>
            <a:r>
              <a:rPr lang="en-US" dirty="0" smtClean="0"/>
              <a:t>Ensure </a:t>
            </a:r>
            <a:r>
              <a:rPr lang="en-US" dirty="0"/>
              <a:t>legal equality (principle), with the right to oppose equality on the part of the living (exception)</a:t>
            </a:r>
          </a:p>
          <a:p>
            <a:r>
              <a:rPr lang="en-US" b="1" dirty="0" smtClean="0"/>
              <a:t>Third Proposition</a:t>
            </a:r>
            <a:r>
              <a:rPr lang="en-US" dirty="0" smtClean="0"/>
              <a:t>: To ensure legal equality by letting the heir(</a:t>
            </a:r>
            <a:r>
              <a:rPr lang="en-US" dirty="0" err="1" smtClean="0"/>
              <a:t>ess</a:t>
            </a:r>
            <a:r>
              <a:rPr lang="en-US" dirty="0" smtClean="0"/>
              <a:t>?) choose; that is to say, to maintain the rule that men inherit twice the share of women, unless the heir(</a:t>
            </a:r>
            <a:r>
              <a:rPr lang="en-US" dirty="0" err="1" smtClean="0"/>
              <a:t>ess</a:t>
            </a:r>
            <a:r>
              <a:rPr lang="en-US" dirty="0" smtClean="0"/>
              <a:t>?) chooses equality.</a:t>
            </a:r>
            <a:endParaRPr lang="fr-FR" dirty="0"/>
          </a:p>
        </p:txBody>
      </p:sp>
    </p:spTree>
    <p:extLst>
      <p:ext uri="{BB962C8B-B14F-4D97-AF65-F5344CB8AC3E}">
        <p14:creationId xmlns:p14="http://schemas.microsoft.com/office/powerpoint/2010/main" val="7872496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87B5FAC-4D83-4225-99A2-AD976C2B5153}"/>
              </a:ext>
            </a:extLst>
          </p:cNvPr>
          <p:cNvSpPr>
            <a:spLocks noGrp="1"/>
          </p:cNvSpPr>
          <p:nvPr>
            <p:ph type="title"/>
          </p:nvPr>
        </p:nvSpPr>
        <p:spPr/>
        <p:txBody>
          <a:bodyPr/>
          <a:lstStyle/>
          <a:p>
            <a:pPr algn="ctr"/>
            <a:r>
              <a:rPr lang="fr-FR" b="1" dirty="0"/>
              <a:t>(</a:t>
            </a:r>
            <a:r>
              <a:rPr lang="fr-FR" b="1" dirty="0" smtClean="0"/>
              <a:t>3.2) </a:t>
            </a:r>
            <a:r>
              <a:rPr lang="fr-FR" b="1" dirty="0"/>
              <a:t>The </a:t>
            </a:r>
            <a:r>
              <a:rPr lang="fr-FR" b="1" dirty="0" err="1" smtClean="0"/>
              <a:t>current</a:t>
            </a:r>
            <a:r>
              <a:rPr lang="fr-FR" b="1" dirty="0" smtClean="0"/>
              <a:t> state of the </a:t>
            </a:r>
            <a:r>
              <a:rPr lang="fr-FR" b="1" dirty="0" err="1" smtClean="0"/>
              <a:t>proposal</a:t>
            </a:r>
            <a:endParaRPr lang="fr-FR" dirty="0"/>
          </a:p>
        </p:txBody>
      </p:sp>
      <p:sp>
        <p:nvSpPr>
          <p:cNvPr id="3" name="Espace réservé du contenu 2">
            <a:extLst>
              <a:ext uri="{FF2B5EF4-FFF2-40B4-BE49-F238E27FC236}">
                <a16:creationId xmlns:a16="http://schemas.microsoft.com/office/drawing/2014/main" xmlns="" id="{EC86E780-7F6D-474B-A5FD-87AC2C30FC03}"/>
              </a:ext>
            </a:extLst>
          </p:cNvPr>
          <p:cNvSpPr>
            <a:spLocks noGrp="1"/>
          </p:cNvSpPr>
          <p:nvPr>
            <p:ph idx="1"/>
          </p:nvPr>
        </p:nvSpPr>
        <p:spPr/>
        <p:txBody>
          <a:bodyPr>
            <a:normAutofit/>
          </a:bodyPr>
          <a:lstStyle/>
          <a:p>
            <a:pPr marL="0" indent="0">
              <a:buNone/>
            </a:pPr>
            <a:r>
              <a:rPr lang="en-US" b="1" dirty="0" smtClean="0"/>
              <a:t>Where are we now?</a:t>
            </a:r>
            <a:endParaRPr lang="en-US" b="1" dirty="0"/>
          </a:p>
          <a:p>
            <a:r>
              <a:rPr lang="en-US" dirty="0"/>
              <a:t>Following the report of </a:t>
            </a:r>
            <a:r>
              <a:rPr lang="en-US" dirty="0" smtClean="0"/>
              <a:t>the Commission, those </a:t>
            </a:r>
            <a:r>
              <a:rPr lang="en-US" dirty="0"/>
              <a:t>who present themselves as holding religious </a:t>
            </a:r>
            <a:r>
              <a:rPr lang="en-US" dirty="0" smtClean="0"/>
              <a:t>knowledge mounted a campaign against it</a:t>
            </a:r>
            <a:endParaRPr lang="en-US" dirty="0"/>
          </a:p>
          <a:p>
            <a:r>
              <a:rPr lang="en-US" dirty="0" smtClean="0"/>
              <a:t>Criticism based </a:t>
            </a:r>
            <a:r>
              <a:rPr lang="en-US" dirty="0"/>
              <a:t>on a desire to apply </a:t>
            </a:r>
            <a:r>
              <a:rPr lang="en-US" dirty="0" smtClean="0"/>
              <a:t>sharia </a:t>
            </a:r>
            <a:r>
              <a:rPr lang="en-US" dirty="0"/>
              <a:t>instead of positive law</a:t>
            </a:r>
          </a:p>
          <a:p>
            <a:r>
              <a:rPr lang="en-US" dirty="0"/>
              <a:t>Criticism based on a fixed vision of the </a:t>
            </a:r>
            <a:r>
              <a:rPr lang="en-US" dirty="0" err="1" smtClean="0"/>
              <a:t>Qur’anic</a:t>
            </a:r>
            <a:r>
              <a:rPr lang="en-US" dirty="0" smtClean="0"/>
              <a:t> text</a:t>
            </a:r>
            <a:endParaRPr lang="en-US" dirty="0"/>
          </a:p>
        </p:txBody>
      </p:sp>
    </p:spTree>
    <p:extLst>
      <p:ext uri="{BB962C8B-B14F-4D97-AF65-F5344CB8AC3E}">
        <p14:creationId xmlns:p14="http://schemas.microsoft.com/office/powerpoint/2010/main" val="5941356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87B5FAC-4D83-4225-99A2-AD976C2B5153}"/>
              </a:ext>
            </a:extLst>
          </p:cNvPr>
          <p:cNvSpPr>
            <a:spLocks noGrp="1"/>
          </p:cNvSpPr>
          <p:nvPr>
            <p:ph type="title"/>
          </p:nvPr>
        </p:nvSpPr>
        <p:spPr/>
        <p:txBody>
          <a:bodyPr/>
          <a:lstStyle/>
          <a:p>
            <a:pPr algn="ctr"/>
            <a:r>
              <a:rPr lang="fr-FR" b="1" dirty="0"/>
              <a:t>(</a:t>
            </a:r>
            <a:r>
              <a:rPr lang="fr-FR" b="1" dirty="0" smtClean="0"/>
              <a:t>3.2) </a:t>
            </a:r>
            <a:r>
              <a:rPr lang="fr-FR" b="1" dirty="0"/>
              <a:t>The </a:t>
            </a:r>
            <a:r>
              <a:rPr lang="fr-FR" b="1" dirty="0" err="1" smtClean="0"/>
              <a:t>current</a:t>
            </a:r>
            <a:r>
              <a:rPr lang="fr-FR" b="1" dirty="0" smtClean="0"/>
              <a:t> state of the </a:t>
            </a:r>
            <a:r>
              <a:rPr lang="fr-FR" b="1" dirty="0" err="1" smtClean="0"/>
              <a:t>proposal</a:t>
            </a:r>
            <a:endParaRPr lang="fr-FR" dirty="0"/>
          </a:p>
        </p:txBody>
      </p:sp>
      <p:sp>
        <p:nvSpPr>
          <p:cNvPr id="3" name="Espace réservé du contenu 2">
            <a:extLst>
              <a:ext uri="{FF2B5EF4-FFF2-40B4-BE49-F238E27FC236}">
                <a16:creationId xmlns:a16="http://schemas.microsoft.com/office/drawing/2014/main" xmlns="" id="{EC86E780-7F6D-474B-A5FD-87AC2C30FC03}"/>
              </a:ext>
            </a:extLst>
          </p:cNvPr>
          <p:cNvSpPr>
            <a:spLocks noGrp="1"/>
          </p:cNvSpPr>
          <p:nvPr>
            <p:ph idx="1"/>
          </p:nvPr>
        </p:nvSpPr>
        <p:spPr/>
        <p:txBody>
          <a:bodyPr>
            <a:normAutofit/>
          </a:bodyPr>
          <a:lstStyle/>
          <a:p>
            <a:pPr marL="0" indent="0">
              <a:buNone/>
            </a:pPr>
            <a:r>
              <a:rPr lang="en-US" b="1" dirty="0" smtClean="0"/>
              <a:t>Where are we now?</a:t>
            </a:r>
            <a:endParaRPr lang="en-US" b="1" dirty="0"/>
          </a:p>
          <a:p>
            <a:r>
              <a:rPr lang="en-US" dirty="0"/>
              <a:t>A </a:t>
            </a:r>
            <a:r>
              <a:rPr lang="en-US" dirty="0" smtClean="0"/>
              <a:t>draft law was approved </a:t>
            </a:r>
            <a:r>
              <a:rPr lang="en-US" dirty="0"/>
              <a:t>in the Council of Ministers on 23 November 2018</a:t>
            </a:r>
          </a:p>
          <a:p>
            <a:r>
              <a:rPr lang="en-US" dirty="0"/>
              <a:t>It is currently discussed </a:t>
            </a:r>
            <a:r>
              <a:rPr lang="en-US" dirty="0" smtClean="0"/>
              <a:t>in Parliament, in </a:t>
            </a:r>
            <a:r>
              <a:rPr lang="en-US" dirty="0"/>
              <a:t>the Social Affairs </a:t>
            </a:r>
            <a:r>
              <a:rPr lang="en-US" dirty="0" smtClean="0"/>
              <a:t>Committee</a:t>
            </a:r>
            <a:endParaRPr lang="en-US" dirty="0"/>
          </a:p>
          <a:p>
            <a:r>
              <a:rPr lang="en-US" dirty="0" smtClean="0"/>
              <a:t>Hearings have begun</a:t>
            </a:r>
            <a:r>
              <a:rPr lang="en-US" dirty="0"/>
              <a:t>: the </a:t>
            </a:r>
            <a:r>
              <a:rPr lang="en-US" dirty="0" smtClean="0"/>
              <a:t>Presidency </a:t>
            </a:r>
            <a:r>
              <a:rPr lang="en-US" dirty="0"/>
              <a:t>of the Republic, the Minister of Justice</a:t>
            </a:r>
          </a:p>
          <a:p>
            <a:r>
              <a:rPr lang="en-US" dirty="0"/>
              <a:t>Very slow pace because there is an election </a:t>
            </a:r>
            <a:r>
              <a:rPr lang="en-US" dirty="0" smtClean="0"/>
              <a:t>in sight</a:t>
            </a:r>
            <a:endParaRPr lang="en-US" dirty="0"/>
          </a:p>
          <a:p>
            <a:r>
              <a:rPr lang="en-US" dirty="0"/>
              <a:t>Refusal of the </a:t>
            </a:r>
            <a:r>
              <a:rPr lang="en-US" dirty="0" smtClean="0"/>
              <a:t>draft law declared </a:t>
            </a:r>
            <a:r>
              <a:rPr lang="en-US" dirty="0"/>
              <a:t>by the Islamist party </a:t>
            </a:r>
            <a:r>
              <a:rPr lang="en-US" dirty="0" err="1"/>
              <a:t>Nahdha</a:t>
            </a:r>
            <a:r>
              <a:rPr lang="en-US" dirty="0"/>
              <a:t> (7 </a:t>
            </a:r>
            <a:r>
              <a:rPr lang="en-US" dirty="0" smtClean="0"/>
              <a:t>out of </a:t>
            </a:r>
            <a:r>
              <a:rPr lang="en-US" dirty="0"/>
              <a:t>22)</a:t>
            </a:r>
          </a:p>
          <a:p>
            <a:r>
              <a:rPr lang="en-US" dirty="0" smtClean="0"/>
              <a:t>The draft law will </a:t>
            </a:r>
            <a:r>
              <a:rPr lang="en-US" dirty="0"/>
              <a:t>not be voted before the 2019 elections</a:t>
            </a:r>
          </a:p>
        </p:txBody>
      </p:sp>
    </p:spTree>
    <p:extLst>
      <p:ext uri="{BB962C8B-B14F-4D97-AF65-F5344CB8AC3E}">
        <p14:creationId xmlns:p14="http://schemas.microsoft.com/office/powerpoint/2010/main" val="10234839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87B5FAC-4D83-4225-99A2-AD976C2B5153}"/>
              </a:ext>
            </a:extLst>
          </p:cNvPr>
          <p:cNvSpPr>
            <a:spLocks noGrp="1"/>
          </p:cNvSpPr>
          <p:nvPr>
            <p:ph type="title"/>
          </p:nvPr>
        </p:nvSpPr>
        <p:spPr/>
        <p:txBody>
          <a:bodyPr/>
          <a:lstStyle/>
          <a:p>
            <a:pPr algn="ctr"/>
            <a:r>
              <a:rPr lang="fr-FR" b="1" dirty="0"/>
              <a:t>(</a:t>
            </a:r>
            <a:r>
              <a:rPr lang="fr-FR" b="1" dirty="0" smtClean="0"/>
              <a:t>3.3) The </a:t>
            </a:r>
            <a:r>
              <a:rPr lang="fr-FR" b="1" dirty="0" err="1" smtClean="0"/>
              <a:t>draft</a:t>
            </a:r>
            <a:r>
              <a:rPr lang="fr-FR" b="1" dirty="0" smtClean="0"/>
              <a:t> </a:t>
            </a:r>
            <a:r>
              <a:rPr lang="fr-FR" b="1" dirty="0" err="1" smtClean="0"/>
              <a:t>law</a:t>
            </a:r>
            <a:endParaRPr lang="fr-FR" dirty="0"/>
          </a:p>
        </p:txBody>
      </p:sp>
      <p:sp>
        <p:nvSpPr>
          <p:cNvPr id="3" name="Espace réservé du contenu 2">
            <a:extLst>
              <a:ext uri="{FF2B5EF4-FFF2-40B4-BE49-F238E27FC236}">
                <a16:creationId xmlns:a16="http://schemas.microsoft.com/office/drawing/2014/main" xmlns="" id="{EC86E780-7F6D-474B-A5FD-87AC2C30FC03}"/>
              </a:ext>
            </a:extLst>
          </p:cNvPr>
          <p:cNvSpPr>
            <a:spLocks noGrp="1"/>
          </p:cNvSpPr>
          <p:nvPr>
            <p:ph idx="1"/>
          </p:nvPr>
        </p:nvSpPr>
        <p:spPr/>
        <p:txBody>
          <a:bodyPr>
            <a:normAutofit/>
          </a:bodyPr>
          <a:lstStyle/>
          <a:p>
            <a:pPr marL="0" indent="0">
              <a:buNone/>
            </a:pPr>
            <a:r>
              <a:rPr lang="en-US" b="1" dirty="0" smtClean="0"/>
              <a:t>The draft law’s content</a:t>
            </a:r>
            <a:r>
              <a:rPr lang="en-US" dirty="0"/>
              <a:t>:</a:t>
            </a:r>
          </a:p>
          <a:p>
            <a:r>
              <a:rPr lang="en-US" dirty="0"/>
              <a:t>The </a:t>
            </a:r>
            <a:r>
              <a:rPr lang="en-US" b="1" dirty="0"/>
              <a:t>title</a:t>
            </a:r>
            <a:r>
              <a:rPr lang="en-US" dirty="0"/>
              <a:t> refers to the revision of the Personal Status Code </a:t>
            </a:r>
            <a:r>
              <a:rPr lang="en-US" dirty="0" smtClean="0"/>
              <a:t>on the </a:t>
            </a:r>
            <a:r>
              <a:rPr lang="en-US" dirty="0"/>
              <a:t>provisions relating to equality in inheritance </a:t>
            </a:r>
            <a:r>
              <a:rPr lang="en-US" dirty="0" smtClean="0"/>
              <a:t>(as </a:t>
            </a:r>
            <a:r>
              <a:rPr lang="en-US" dirty="0"/>
              <a:t>a </a:t>
            </a:r>
            <a:r>
              <a:rPr lang="en-US" dirty="0" smtClean="0"/>
              <a:t>principle)</a:t>
            </a:r>
            <a:endParaRPr lang="en-US" dirty="0"/>
          </a:p>
          <a:p>
            <a:r>
              <a:rPr lang="en-US" b="1" dirty="0"/>
              <a:t>Article 1 of the </a:t>
            </a:r>
            <a:r>
              <a:rPr lang="en-US" b="1" dirty="0" smtClean="0"/>
              <a:t>draft law</a:t>
            </a:r>
            <a:r>
              <a:rPr lang="en-US" dirty="0" smtClean="0"/>
              <a:t> (adding </a:t>
            </a:r>
            <a:r>
              <a:rPr lang="en-US" dirty="0"/>
              <a:t>paragraphs to Article </a:t>
            </a:r>
            <a:r>
              <a:rPr lang="en-US" dirty="0" smtClean="0"/>
              <a:t>146):</a:t>
            </a:r>
            <a:endParaRPr lang="en-US" dirty="0"/>
          </a:p>
          <a:p>
            <a:pPr marL="0" indent="0">
              <a:buNone/>
            </a:pPr>
            <a:r>
              <a:rPr lang="en-US" dirty="0" smtClean="0"/>
              <a:t>For the equality </a:t>
            </a:r>
            <a:r>
              <a:rPr lang="en-US" dirty="0"/>
              <a:t>between daughter and </a:t>
            </a:r>
            <a:r>
              <a:rPr lang="en-US" dirty="0" smtClean="0"/>
              <a:t>son (from their parent)</a:t>
            </a:r>
            <a:endParaRPr lang="en-US" dirty="0"/>
          </a:p>
          <a:p>
            <a:pPr marL="0" indent="0">
              <a:buNone/>
            </a:pPr>
            <a:r>
              <a:rPr lang="en-US" dirty="0" smtClean="0"/>
              <a:t>For the equality between grandchildren, female and male, (from </a:t>
            </a:r>
            <a:r>
              <a:rPr lang="en-US" dirty="0"/>
              <a:t>their </a:t>
            </a:r>
            <a:r>
              <a:rPr lang="en-US" dirty="0" smtClean="0"/>
              <a:t>grandfather if their father pre-deceased him)</a:t>
            </a:r>
            <a:endParaRPr lang="en-US" dirty="0"/>
          </a:p>
          <a:p>
            <a:pPr marL="0" indent="0">
              <a:buNone/>
            </a:pPr>
            <a:r>
              <a:rPr lang="en-US" dirty="0" smtClean="0"/>
              <a:t>For the equality between </a:t>
            </a:r>
            <a:r>
              <a:rPr lang="en-US" dirty="0"/>
              <a:t>mother and father </a:t>
            </a:r>
            <a:r>
              <a:rPr lang="en-US" dirty="0" smtClean="0"/>
              <a:t>(from their child)</a:t>
            </a:r>
            <a:endParaRPr lang="en-US" dirty="0"/>
          </a:p>
          <a:p>
            <a:pPr marL="0" indent="0">
              <a:buNone/>
            </a:pPr>
            <a:r>
              <a:rPr lang="en-US" dirty="0"/>
              <a:t>For the equality </a:t>
            </a:r>
            <a:r>
              <a:rPr lang="en-US" dirty="0" smtClean="0"/>
              <a:t>between </a:t>
            </a:r>
            <a:r>
              <a:rPr lang="en-US" dirty="0"/>
              <a:t>spouses </a:t>
            </a:r>
            <a:r>
              <a:rPr lang="en-US" dirty="0" smtClean="0"/>
              <a:t>(from each other)</a:t>
            </a:r>
            <a:endParaRPr lang="en-US" dirty="0"/>
          </a:p>
          <a:p>
            <a:pPr marL="0" indent="0">
              <a:buNone/>
            </a:pPr>
            <a:r>
              <a:rPr lang="en-US" dirty="0"/>
              <a:t>For </a:t>
            </a:r>
            <a:r>
              <a:rPr lang="en-US" dirty="0" smtClean="0"/>
              <a:t>the equality </a:t>
            </a:r>
            <a:r>
              <a:rPr lang="en-US" dirty="0"/>
              <a:t>between sister and </a:t>
            </a:r>
            <a:r>
              <a:rPr lang="en-US" dirty="0" smtClean="0"/>
              <a:t>brother (from other siblings)</a:t>
            </a:r>
            <a:endParaRPr lang="fr-FR" b="1" dirty="0"/>
          </a:p>
        </p:txBody>
      </p:sp>
    </p:spTree>
    <p:extLst>
      <p:ext uri="{BB962C8B-B14F-4D97-AF65-F5344CB8AC3E}">
        <p14:creationId xmlns:p14="http://schemas.microsoft.com/office/powerpoint/2010/main" val="18913638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87B5FAC-4D83-4225-99A2-AD976C2B5153}"/>
              </a:ext>
            </a:extLst>
          </p:cNvPr>
          <p:cNvSpPr>
            <a:spLocks noGrp="1"/>
          </p:cNvSpPr>
          <p:nvPr>
            <p:ph type="title"/>
          </p:nvPr>
        </p:nvSpPr>
        <p:spPr/>
        <p:txBody>
          <a:bodyPr/>
          <a:lstStyle/>
          <a:p>
            <a:pPr algn="ctr"/>
            <a:r>
              <a:rPr lang="fr-FR" b="1" dirty="0"/>
              <a:t>(3) The </a:t>
            </a:r>
            <a:r>
              <a:rPr lang="fr-FR" b="1" dirty="0" err="1" smtClean="0"/>
              <a:t>draft</a:t>
            </a:r>
            <a:r>
              <a:rPr lang="fr-FR" b="1" dirty="0" smtClean="0"/>
              <a:t> </a:t>
            </a:r>
            <a:r>
              <a:rPr lang="fr-FR" b="1" dirty="0" err="1" smtClean="0"/>
              <a:t>law</a:t>
            </a:r>
            <a:endParaRPr lang="fr-FR" dirty="0"/>
          </a:p>
        </p:txBody>
      </p:sp>
      <p:sp>
        <p:nvSpPr>
          <p:cNvPr id="3" name="Espace réservé du contenu 2">
            <a:extLst>
              <a:ext uri="{FF2B5EF4-FFF2-40B4-BE49-F238E27FC236}">
                <a16:creationId xmlns:a16="http://schemas.microsoft.com/office/drawing/2014/main" xmlns="" id="{EC86E780-7F6D-474B-A5FD-87AC2C30FC03}"/>
              </a:ext>
            </a:extLst>
          </p:cNvPr>
          <p:cNvSpPr>
            <a:spLocks noGrp="1"/>
          </p:cNvSpPr>
          <p:nvPr>
            <p:ph idx="1"/>
          </p:nvPr>
        </p:nvSpPr>
        <p:spPr/>
        <p:txBody>
          <a:bodyPr>
            <a:normAutofit/>
          </a:bodyPr>
          <a:lstStyle/>
          <a:p>
            <a:pPr marL="0" indent="0">
              <a:buNone/>
            </a:pPr>
            <a:r>
              <a:rPr lang="en-US" b="1" dirty="0" smtClean="0"/>
              <a:t>The draft law’s content</a:t>
            </a:r>
            <a:r>
              <a:rPr lang="en-US" dirty="0" smtClean="0"/>
              <a:t>:</a:t>
            </a:r>
            <a:endParaRPr lang="en-US" dirty="0"/>
          </a:p>
          <a:p>
            <a:r>
              <a:rPr lang="en-US" b="1" dirty="0"/>
              <a:t>Article 2 of the </a:t>
            </a:r>
            <a:r>
              <a:rPr lang="en-US" b="1" dirty="0" smtClean="0"/>
              <a:t>draft law</a:t>
            </a:r>
            <a:r>
              <a:rPr lang="en-US" dirty="0" smtClean="0"/>
              <a:t>: </a:t>
            </a:r>
            <a:r>
              <a:rPr lang="en-US" dirty="0"/>
              <a:t>the added provisions </a:t>
            </a:r>
            <a:r>
              <a:rPr lang="en-US" dirty="0" smtClean="0"/>
              <a:t>apply </a:t>
            </a:r>
            <a:r>
              <a:rPr lang="en-US" dirty="0"/>
              <a:t>if the </a:t>
            </a:r>
            <a:r>
              <a:rPr lang="en-US" dirty="0" err="1" smtClean="0"/>
              <a:t>propositus</a:t>
            </a:r>
            <a:r>
              <a:rPr lang="en-US" dirty="0" smtClean="0"/>
              <a:t> </a:t>
            </a:r>
            <a:r>
              <a:rPr lang="en-US" dirty="0"/>
              <a:t>has not specified during his lifetime that </a:t>
            </a:r>
            <a:r>
              <a:rPr lang="en-US" dirty="0" smtClean="0"/>
              <a:t>they wish </a:t>
            </a:r>
            <a:r>
              <a:rPr lang="en-US" dirty="0"/>
              <a:t>to remain within the </a:t>
            </a:r>
            <a:r>
              <a:rPr lang="en-US" dirty="0" smtClean="0"/>
              <a:t>pre-reform framework which gives </a:t>
            </a:r>
            <a:r>
              <a:rPr lang="en-US" dirty="0"/>
              <a:t>the </a:t>
            </a:r>
            <a:r>
              <a:rPr lang="en-US" dirty="0" smtClean="0"/>
              <a:t>female half the share of </a:t>
            </a:r>
            <a:r>
              <a:rPr lang="en-US" dirty="0"/>
              <a:t>the </a:t>
            </a:r>
            <a:r>
              <a:rPr lang="en-US" dirty="0" smtClean="0"/>
              <a:t>male</a:t>
            </a:r>
            <a:endParaRPr lang="en-US" dirty="0"/>
          </a:p>
          <a:p>
            <a:r>
              <a:rPr lang="en-US" dirty="0"/>
              <a:t>The procedure must be </a:t>
            </a:r>
            <a:r>
              <a:rPr lang="en-US" dirty="0" smtClean="0"/>
              <a:t>done before a </a:t>
            </a:r>
            <a:r>
              <a:rPr lang="en-US" dirty="0"/>
              <a:t>notary</a:t>
            </a:r>
          </a:p>
          <a:p>
            <a:r>
              <a:rPr lang="en-US" dirty="0"/>
              <a:t>The </a:t>
            </a:r>
            <a:r>
              <a:rPr lang="en-US" dirty="0" smtClean="0"/>
              <a:t>decision can be overturned following the </a:t>
            </a:r>
            <a:r>
              <a:rPr lang="en-US" dirty="0"/>
              <a:t>same procedure</a:t>
            </a:r>
          </a:p>
        </p:txBody>
      </p:sp>
    </p:spTree>
    <p:extLst>
      <p:ext uri="{BB962C8B-B14F-4D97-AF65-F5344CB8AC3E}">
        <p14:creationId xmlns:p14="http://schemas.microsoft.com/office/powerpoint/2010/main" val="12939137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87B5FAC-4D83-4225-99A2-AD976C2B5153}"/>
              </a:ext>
            </a:extLst>
          </p:cNvPr>
          <p:cNvSpPr>
            <a:spLocks noGrp="1"/>
          </p:cNvSpPr>
          <p:nvPr>
            <p:ph type="title"/>
          </p:nvPr>
        </p:nvSpPr>
        <p:spPr/>
        <p:txBody>
          <a:bodyPr/>
          <a:lstStyle/>
          <a:p>
            <a:pPr algn="ctr"/>
            <a:r>
              <a:rPr lang="fr-FR" b="1" dirty="0"/>
              <a:t>Conclusion</a:t>
            </a:r>
            <a:endParaRPr lang="fr-FR" dirty="0"/>
          </a:p>
        </p:txBody>
      </p:sp>
      <p:sp>
        <p:nvSpPr>
          <p:cNvPr id="3" name="Espace réservé du contenu 2">
            <a:extLst>
              <a:ext uri="{FF2B5EF4-FFF2-40B4-BE49-F238E27FC236}">
                <a16:creationId xmlns:a16="http://schemas.microsoft.com/office/drawing/2014/main" xmlns="" id="{EC86E780-7F6D-474B-A5FD-87AC2C30FC03}"/>
              </a:ext>
            </a:extLst>
          </p:cNvPr>
          <p:cNvSpPr>
            <a:spLocks noGrp="1"/>
          </p:cNvSpPr>
          <p:nvPr>
            <p:ph idx="1"/>
          </p:nvPr>
        </p:nvSpPr>
        <p:spPr/>
        <p:txBody>
          <a:bodyPr>
            <a:normAutofit/>
          </a:bodyPr>
          <a:lstStyle/>
          <a:p>
            <a:r>
              <a:rPr lang="en-US" sz="3200" dirty="0"/>
              <a:t>The challenge: choosing between </a:t>
            </a:r>
            <a:r>
              <a:rPr lang="en-US" sz="3200" dirty="0" smtClean="0"/>
              <a:t>(a) </a:t>
            </a:r>
            <a:r>
              <a:rPr lang="en-US" sz="3200" dirty="0"/>
              <a:t>democracy </a:t>
            </a:r>
            <a:r>
              <a:rPr lang="en-US" sz="3200" dirty="0" smtClean="0"/>
              <a:t>and the rule of law where only citizenship matters, or (b) a </a:t>
            </a:r>
            <a:r>
              <a:rPr lang="en-US" sz="3200" dirty="0"/>
              <a:t>state that consecrates discrimination by force of law?</a:t>
            </a:r>
          </a:p>
          <a:p>
            <a:pPr marL="0" indent="0">
              <a:buNone/>
            </a:pPr>
            <a:endParaRPr lang="fr-FR" sz="3200" dirty="0"/>
          </a:p>
          <a:p>
            <a:endParaRPr lang="fr-FR" b="1" dirty="0"/>
          </a:p>
        </p:txBody>
      </p:sp>
    </p:spTree>
    <p:extLst>
      <p:ext uri="{BB962C8B-B14F-4D97-AF65-F5344CB8AC3E}">
        <p14:creationId xmlns:p14="http://schemas.microsoft.com/office/powerpoint/2010/main" val="971992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6CA5B40-138C-4C00-BBA9-DD3EA94AB713}"/>
              </a:ext>
            </a:extLst>
          </p:cNvPr>
          <p:cNvSpPr>
            <a:spLocks noGrp="1"/>
          </p:cNvSpPr>
          <p:nvPr>
            <p:ph type="title"/>
          </p:nvPr>
        </p:nvSpPr>
        <p:spPr/>
        <p:txBody>
          <a:bodyPr/>
          <a:lstStyle/>
          <a:p>
            <a:pPr algn="ctr"/>
            <a:r>
              <a:rPr lang="fr-FR" b="1" dirty="0"/>
              <a:t>Introduction</a:t>
            </a:r>
          </a:p>
        </p:txBody>
      </p:sp>
      <p:sp>
        <p:nvSpPr>
          <p:cNvPr id="3" name="Espace réservé du contenu 2">
            <a:extLst>
              <a:ext uri="{FF2B5EF4-FFF2-40B4-BE49-F238E27FC236}">
                <a16:creationId xmlns:a16="http://schemas.microsoft.com/office/drawing/2014/main" xmlns="" id="{9CFB00CB-DB7D-436D-9590-1DC62DCBA819}"/>
              </a:ext>
            </a:extLst>
          </p:cNvPr>
          <p:cNvSpPr>
            <a:spLocks noGrp="1"/>
          </p:cNvSpPr>
          <p:nvPr>
            <p:ph idx="1"/>
          </p:nvPr>
        </p:nvSpPr>
        <p:spPr/>
        <p:txBody>
          <a:bodyPr>
            <a:normAutofit lnSpcReduction="10000"/>
          </a:bodyPr>
          <a:lstStyle/>
          <a:p>
            <a:r>
              <a:rPr lang="en-US" sz="2000" b="1" dirty="0"/>
              <a:t>State of play before the </a:t>
            </a:r>
            <a:r>
              <a:rPr lang="en-US" sz="2000" b="1" dirty="0" smtClean="0"/>
              <a:t>Constitution </a:t>
            </a:r>
            <a:r>
              <a:rPr lang="en-US" sz="2000" b="1" dirty="0"/>
              <a:t>of 2014</a:t>
            </a:r>
          </a:p>
          <a:p>
            <a:r>
              <a:rPr lang="en-US" sz="2000" b="1" dirty="0"/>
              <a:t>Constitution of 1959</a:t>
            </a:r>
            <a:r>
              <a:rPr lang="en-US" sz="2000" dirty="0"/>
              <a:t>:</a:t>
            </a:r>
          </a:p>
          <a:p>
            <a:r>
              <a:rPr lang="en-US" sz="2000" dirty="0"/>
              <a:t>Article </a:t>
            </a:r>
            <a:r>
              <a:rPr lang="en-US" sz="2000" dirty="0" smtClean="0"/>
              <a:t>6: </a:t>
            </a:r>
            <a:r>
              <a:rPr lang="en-US" sz="2000" dirty="0"/>
              <a:t>All citizens have the same rights and the same duties. They are equal before the law.</a:t>
            </a:r>
          </a:p>
          <a:p>
            <a:r>
              <a:rPr lang="en-US" sz="2000" dirty="0"/>
              <a:t>Article </a:t>
            </a:r>
            <a:r>
              <a:rPr lang="en-US" sz="2000" dirty="0" smtClean="0"/>
              <a:t>7: Citizens </a:t>
            </a:r>
            <a:r>
              <a:rPr lang="en-US" sz="2000" dirty="0"/>
              <a:t>exercise their full rights in the forms and under the conditions provided for </a:t>
            </a:r>
            <a:r>
              <a:rPr lang="en-US" sz="2000" dirty="0" smtClean="0"/>
              <a:t>by </a:t>
            </a:r>
            <a:r>
              <a:rPr lang="en-US" sz="2000" dirty="0"/>
              <a:t>law. The exercise of these rights can be limited only by a law </a:t>
            </a:r>
            <a:r>
              <a:rPr lang="en-US" sz="2000" dirty="0" smtClean="0"/>
              <a:t>introduced for </a:t>
            </a:r>
            <a:r>
              <a:rPr lang="en-US" sz="2000" dirty="0"/>
              <a:t>the protection of the rights of others, the respect of </a:t>
            </a:r>
            <a:r>
              <a:rPr lang="en-US" sz="2000" dirty="0" smtClean="0"/>
              <a:t>public </a:t>
            </a:r>
            <a:r>
              <a:rPr lang="en-US" sz="2000" dirty="0"/>
              <a:t>order, </a:t>
            </a:r>
            <a:r>
              <a:rPr lang="en-US" sz="2000" dirty="0" smtClean="0"/>
              <a:t>national </a:t>
            </a:r>
            <a:r>
              <a:rPr lang="en-US" sz="2000" dirty="0"/>
              <a:t>defense, the development of the economy </a:t>
            </a:r>
            <a:r>
              <a:rPr lang="en-US" sz="2000" dirty="0" smtClean="0"/>
              <a:t>or social </a:t>
            </a:r>
            <a:r>
              <a:rPr lang="en-US" sz="2000" dirty="0"/>
              <a:t>progress.</a:t>
            </a:r>
          </a:p>
          <a:p>
            <a:r>
              <a:rPr lang="en-US" sz="2000" dirty="0"/>
              <a:t>Non-compliance with the constitution by the legislature (absence of </a:t>
            </a:r>
            <a:r>
              <a:rPr lang="en-US" sz="2000" dirty="0" smtClean="0"/>
              <a:t>a posteriori constitutional review)</a:t>
            </a:r>
            <a:endParaRPr lang="fr-FR" sz="2000" b="1" dirty="0"/>
          </a:p>
        </p:txBody>
      </p:sp>
    </p:spTree>
    <p:extLst>
      <p:ext uri="{BB962C8B-B14F-4D97-AF65-F5344CB8AC3E}">
        <p14:creationId xmlns:p14="http://schemas.microsoft.com/office/powerpoint/2010/main" val="2254152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6CA5B40-138C-4C00-BBA9-DD3EA94AB713}"/>
              </a:ext>
            </a:extLst>
          </p:cNvPr>
          <p:cNvSpPr>
            <a:spLocks noGrp="1"/>
          </p:cNvSpPr>
          <p:nvPr>
            <p:ph type="title"/>
          </p:nvPr>
        </p:nvSpPr>
        <p:spPr/>
        <p:txBody>
          <a:bodyPr/>
          <a:lstStyle/>
          <a:p>
            <a:pPr algn="ctr"/>
            <a:r>
              <a:rPr lang="fr-FR" b="1" dirty="0"/>
              <a:t>Introduction</a:t>
            </a:r>
          </a:p>
        </p:txBody>
      </p:sp>
      <p:sp>
        <p:nvSpPr>
          <p:cNvPr id="3" name="Espace réservé du contenu 2">
            <a:extLst>
              <a:ext uri="{FF2B5EF4-FFF2-40B4-BE49-F238E27FC236}">
                <a16:creationId xmlns:a16="http://schemas.microsoft.com/office/drawing/2014/main" xmlns="" id="{9CFB00CB-DB7D-436D-9590-1DC62DCBA819}"/>
              </a:ext>
            </a:extLst>
          </p:cNvPr>
          <p:cNvSpPr>
            <a:spLocks noGrp="1"/>
          </p:cNvSpPr>
          <p:nvPr>
            <p:ph idx="1"/>
          </p:nvPr>
        </p:nvSpPr>
        <p:spPr/>
        <p:txBody>
          <a:bodyPr>
            <a:normAutofit/>
          </a:bodyPr>
          <a:lstStyle/>
          <a:p>
            <a:r>
              <a:rPr lang="en-US" sz="2000" b="1" dirty="0"/>
              <a:t>State of play before the </a:t>
            </a:r>
            <a:r>
              <a:rPr lang="en-US" sz="2000" b="1" dirty="0" smtClean="0"/>
              <a:t>Constitution </a:t>
            </a:r>
            <a:r>
              <a:rPr lang="en-US" sz="2000" b="1" dirty="0"/>
              <a:t>of 2014</a:t>
            </a:r>
          </a:p>
          <a:p>
            <a:r>
              <a:rPr lang="en-US" sz="2000" b="1" dirty="0"/>
              <a:t>Personal Status Code</a:t>
            </a:r>
            <a:r>
              <a:rPr lang="en-US" sz="2000" dirty="0"/>
              <a:t>: promulgated </a:t>
            </a:r>
            <a:r>
              <a:rPr lang="en-US" sz="2000" dirty="0" smtClean="0"/>
              <a:t>on 13 August </a:t>
            </a:r>
            <a:r>
              <a:rPr lang="en-US" sz="2000" dirty="0"/>
              <a:t>1956</a:t>
            </a:r>
          </a:p>
          <a:p>
            <a:r>
              <a:rPr lang="en-US" sz="2000" dirty="0"/>
              <a:t>A code that reflects a political will to transform society</a:t>
            </a:r>
          </a:p>
          <a:p>
            <a:r>
              <a:rPr lang="en-US" sz="2000" dirty="0"/>
              <a:t>Abolition of polygamy, </a:t>
            </a:r>
            <a:r>
              <a:rPr lang="en-US" sz="2000" dirty="0" smtClean="0"/>
              <a:t>marriage regulated according to the </a:t>
            </a:r>
            <a:r>
              <a:rPr lang="en-US" sz="2000" dirty="0"/>
              <a:t>consent of the woman, prohibition of repudiation and </a:t>
            </a:r>
            <a:r>
              <a:rPr lang="en-US" sz="2000" dirty="0" smtClean="0"/>
              <a:t>regulation of </a:t>
            </a:r>
            <a:r>
              <a:rPr lang="en-US" sz="2000" dirty="0"/>
              <a:t>divorce by the judge ...</a:t>
            </a:r>
          </a:p>
          <a:p>
            <a:r>
              <a:rPr lang="en-US" sz="2000" b="1" dirty="0"/>
              <a:t>The question of the </a:t>
            </a:r>
            <a:r>
              <a:rPr lang="en-US" sz="2000" b="1" dirty="0" smtClean="0"/>
              <a:t>inherited was excluded</a:t>
            </a:r>
            <a:endParaRPr lang="en-US" sz="2000" b="1" dirty="0"/>
          </a:p>
          <a:p>
            <a:pPr marL="0" indent="0">
              <a:buNone/>
            </a:pPr>
            <a:endParaRPr lang="fr-FR" sz="2000" b="1" dirty="0"/>
          </a:p>
        </p:txBody>
      </p:sp>
    </p:spTree>
    <p:extLst>
      <p:ext uri="{BB962C8B-B14F-4D97-AF65-F5344CB8AC3E}">
        <p14:creationId xmlns:p14="http://schemas.microsoft.com/office/powerpoint/2010/main" val="3339165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6CA5B40-138C-4C00-BBA9-DD3EA94AB713}"/>
              </a:ext>
            </a:extLst>
          </p:cNvPr>
          <p:cNvSpPr>
            <a:spLocks noGrp="1"/>
          </p:cNvSpPr>
          <p:nvPr>
            <p:ph type="title"/>
          </p:nvPr>
        </p:nvSpPr>
        <p:spPr/>
        <p:txBody>
          <a:bodyPr/>
          <a:lstStyle/>
          <a:p>
            <a:pPr algn="ctr"/>
            <a:r>
              <a:rPr lang="fr-FR" b="1" dirty="0"/>
              <a:t>Introduction</a:t>
            </a:r>
          </a:p>
        </p:txBody>
      </p:sp>
      <p:sp>
        <p:nvSpPr>
          <p:cNvPr id="3" name="Espace réservé du contenu 2">
            <a:extLst>
              <a:ext uri="{FF2B5EF4-FFF2-40B4-BE49-F238E27FC236}">
                <a16:creationId xmlns:a16="http://schemas.microsoft.com/office/drawing/2014/main" xmlns="" id="{9CFB00CB-DB7D-436D-9590-1DC62DCBA819}"/>
              </a:ext>
            </a:extLst>
          </p:cNvPr>
          <p:cNvSpPr>
            <a:spLocks noGrp="1"/>
          </p:cNvSpPr>
          <p:nvPr>
            <p:ph idx="1"/>
          </p:nvPr>
        </p:nvSpPr>
        <p:spPr/>
        <p:txBody>
          <a:bodyPr>
            <a:normAutofit/>
          </a:bodyPr>
          <a:lstStyle/>
          <a:p>
            <a:endParaRPr lang="fr-FR" sz="2400" dirty="0"/>
          </a:p>
          <a:p>
            <a:pPr marL="0" indent="0">
              <a:buNone/>
            </a:pPr>
            <a:r>
              <a:rPr lang="en-US" sz="3200" b="1" dirty="0"/>
              <a:t>Three </a:t>
            </a:r>
            <a:r>
              <a:rPr lang="en-US" sz="3200" b="1" dirty="0" smtClean="0"/>
              <a:t>parts:</a:t>
            </a:r>
          </a:p>
          <a:p>
            <a:pPr marL="0" indent="0" algn="r">
              <a:buNone/>
            </a:pPr>
            <a:endParaRPr lang="en-US" sz="3200" b="1" dirty="0"/>
          </a:p>
          <a:p>
            <a:r>
              <a:rPr lang="en-US" sz="3200" b="1" dirty="0"/>
              <a:t>The process that led to the draft law</a:t>
            </a:r>
          </a:p>
          <a:p>
            <a:r>
              <a:rPr lang="en-US" sz="3200" b="1" dirty="0" smtClean="0"/>
              <a:t>The reference provisions</a:t>
            </a:r>
            <a:endParaRPr lang="en-US" sz="3200" b="1" dirty="0"/>
          </a:p>
          <a:p>
            <a:r>
              <a:rPr lang="en-US" sz="3200" b="1" dirty="0" smtClean="0"/>
              <a:t>The proposal, and what has been retained</a:t>
            </a:r>
            <a:endParaRPr lang="en-US" sz="3200" b="1" dirty="0"/>
          </a:p>
        </p:txBody>
      </p:sp>
    </p:spTree>
    <p:extLst>
      <p:ext uri="{BB962C8B-B14F-4D97-AF65-F5344CB8AC3E}">
        <p14:creationId xmlns:p14="http://schemas.microsoft.com/office/powerpoint/2010/main" val="235352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6CA5B40-138C-4C00-BBA9-DD3EA94AB713}"/>
              </a:ext>
            </a:extLst>
          </p:cNvPr>
          <p:cNvSpPr>
            <a:spLocks noGrp="1"/>
          </p:cNvSpPr>
          <p:nvPr>
            <p:ph type="title"/>
          </p:nvPr>
        </p:nvSpPr>
        <p:spPr/>
        <p:txBody>
          <a:bodyPr/>
          <a:lstStyle/>
          <a:p>
            <a:pPr algn="ctr"/>
            <a:r>
              <a:rPr lang="fr-FR" b="1" dirty="0" smtClean="0"/>
              <a:t>(1) The </a:t>
            </a:r>
            <a:r>
              <a:rPr lang="fr-FR" b="1" dirty="0" err="1" smtClean="0"/>
              <a:t>process</a:t>
            </a:r>
            <a:r>
              <a:rPr lang="fr-FR" b="1" dirty="0" smtClean="0"/>
              <a:t> </a:t>
            </a:r>
            <a:endParaRPr lang="fr-FR" b="1" dirty="0"/>
          </a:p>
        </p:txBody>
      </p:sp>
      <p:sp>
        <p:nvSpPr>
          <p:cNvPr id="3" name="Espace réservé du contenu 2">
            <a:extLst>
              <a:ext uri="{FF2B5EF4-FFF2-40B4-BE49-F238E27FC236}">
                <a16:creationId xmlns:a16="http://schemas.microsoft.com/office/drawing/2014/main" xmlns="" id="{9CFB00CB-DB7D-436D-9590-1DC62DCBA819}"/>
              </a:ext>
            </a:extLst>
          </p:cNvPr>
          <p:cNvSpPr>
            <a:spLocks noGrp="1"/>
          </p:cNvSpPr>
          <p:nvPr>
            <p:ph idx="1"/>
          </p:nvPr>
        </p:nvSpPr>
        <p:spPr/>
        <p:txBody>
          <a:bodyPr>
            <a:normAutofit/>
          </a:bodyPr>
          <a:lstStyle/>
          <a:p>
            <a:r>
              <a:rPr lang="en-US" sz="2400" dirty="0"/>
              <a:t>The main concern of the </a:t>
            </a:r>
            <a:r>
              <a:rPr lang="fr-FR" sz="2400" dirty="0" smtClean="0"/>
              <a:t>Commission</a:t>
            </a:r>
            <a:r>
              <a:rPr lang="en-US" sz="2400" dirty="0" smtClean="0"/>
              <a:t>: </a:t>
            </a:r>
            <a:r>
              <a:rPr lang="en-US" sz="2400" dirty="0"/>
              <a:t>how to involve and how to </a:t>
            </a:r>
            <a:r>
              <a:rPr lang="en-US" sz="2400" dirty="0" smtClean="0"/>
              <a:t>make the </a:t>
            </a:r>
            <a:r>
              <a:rPr lang="en-US" sz="2400" dirty="0"/>
              <a:t>largest number of political actors </a:t>
            </a:r>
            <a:r>
              <a:rPr lang="en-US" sz="2400" dirty="0" smtClean="0"/>
              <a:t>coalesce around </a:t>
            </a:r>
            <a:r>
              <a:rPr lang="en-US" sz="2400" dirty="0"/>
              <a:t>the project?</a:t>
            </a:r>
          </a:p>
          <a:p>
            <a:r>
              <a:rPr lang="en-US" sz="2400" dirty="0"/>
              <a:t>Our concern was not only to prepare a scientifically sound but also politically defensible </a:t>
            </a:r>
            <a:r>
              <a:rPr lang="en-US" sz="2400" dirty="0" smtClean="0"/>
              <a:t>report.</a:t>
            </a:r>
          </a:p>
          <a:p>
            <a:r>
              <a:rPr lang="en-US" sz="2400" dirty="0" smtClean="0"/>
              <a:t>Choice </a:t>
            </a:r>
            <a:r>
              <a:rPr lang="en-US" sz="2400" dirty="0"/>
              <a:t>for a participatory approach</a:t>
            </a:r>
          </a:p>
        </p:txBody>
      </p:sp>
    </p:spTree>
    <p:extLst>
      <p:ext uri="{BB962C8B-B14F-4D97-AF65-F5344CB8AC3E}">
        <p14:creationId xmlns:p14="http://schemas.microsoft.com/office/powerpoint/2010/main" val="1041554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6CA5B40-138C-4C00-BBA9-DD3EA94AB713}"/>
              </a:ext>
            </a:extLst>
          </p:cNvPr>
          <p:cNvSpPr>
            <a:spLocks noGrp="1"/>
          </p:cNvSpPr>
          <p:nvPr>
            <p:ph type="title"/>
          </p:nvPr>
        </p:nvSpPr>
        <p:spPr/>
        <p:txBody>
          <a:bodyPr/>
          <a:lstStyle/>
          <a:p>
            <a:pPr algn="ctr"/>
            <a:r>
              <a:rPr lang="fr-FR" b="1" dirty="0" smtClean="0"/>
              <a:t>(1) The </a:t>
            </a:r>
            <a:r>
              <a:rPr lang="fr-FR" b="1" dirty="0" err="1" smtClean="0"/>
              <a:t>process</a:t>
            </a:r>
            <a:endParaRPr lang="fr-FR" b="1" dirty="0"/>
          </a:p>
        </p:txBody>
      </p:sp>
      <p:sp>
        <p:nvSpPr>
          <p:cNvPr id="3" name="Espace réservé du contenu 2">
            <a:extLst>
              <a:ext uri="{FF2B5EF4-FFF2-40B4-BE49-F238E27FC236}">
                <a16:creationId xmlns:a16="http://schemas.microsoft.com/office/drawing/2014/main" xmlns="" id="{9CFB00CB-DB7D-436D-9590-1DC62DCBA819}"/>
              </a:ext>
            </a:extLst>
          </p:cNvPr>
          <p:cNvSpPr>
            <a:spLocks noGrp="1"/>
          </p:cNvSpPr>
          <p:nvPr>
            <p:ph idx="1"/>
          </p:nvPr>
        </p:nvSpPr>
        <p:spPr/>
        <p:txBody>
          <a:bodyPr>
            <a:normAutofit lnSpcReduction="10000"/>
          </a:bodyPr>
          <a:lstStyle/>
          <a:p>
            <a:pPr marL="0" indent="0">
              <a:buNone/>
            </a:pPr>
            <a:r>
              <a:rPr lang="en-US" sz="2000" b="1" dirty="0" smtClean="0"/>
              <a:t>Hearings with</a:t>
            </a:r>
            <a:r>
              <a:rPr lang="en-US" sz="2000" dirty="0" smtClean="0"/>
              <a:t>:</a:t>
            </a:r>
            <a:endParaRPr lang="en-US" sz="2000" dirty="0"/>
          </a:p>
          <a:p>
            <a:r>
              <a:rPr lang="en-US" sz="2000" dirty="0"/>
              <a:t>Independent State </a:t>
            </a:r>
            <a:r>
              <a:rPr lang="en-US" sz="2000" dirty="0" smtClean="0"/>
              <a:t>bodies: </a:t>
            </a:r>
            <a:r>
              <a:rPr lang="en-US" sz="2000" dirty="0"/>
              <a:t>Human Rights </a:t>
            </a:r>
            <a:r>
              <a:rPr lang="en-US" sz="2000" dirty="0" smtClean="0"/>
              <a:t>Commission, INPDP (personal data), </a:t>
            </a:r>
            <a:r>
              <a:rPr lang="en-US" sz="2000" dirty="0"/>
              <a:t>Anti-Torture </a:t>
            </a:r>
            <a:r>
              <a:rPr lang="en-US" sz="2000" dirty="0" smtClean="0"/>
              <a:t>Commission.</a:t>
            </a:r>
            <a:r>
              <a:rPr lang="en-US" sz="2000" dirty="0"/>
              <a:t>..</a:t>
            </a:r>
          </a:p>
          <a:p>
            <a:r>
              <a:rPr lang="en-US" sz="2000" dirty="0"/>
              <a:t>Government </a:t>
            </a:r>
            <a:r>
              <a:rPr lang="en-US" sz="2000" dirty="0" smtClean="0"/>
              <a:t>bodies: Ministries </a:t>
            </a:r>
            <a:r>
              <a:rPr lang="en-US" sz="2000" dirty="0"/>
              <a:t>of </a:t>
            </a:r>
            <a:r>
              <a:rPr lang="en-US" sz="2000" dirty="0" smtClean="0"/>
              <a:t>Justice</a:t>
            </a:r>
            <a:r>
              <a:rPr lang="en-US" sz="2000" dirty="0"/>
              <a:t>, </a:t>
            </a:r>
            <a:r>
              <a:rPr lang="en-US" sz="2000" dirty="0" smtClean="0"/>
              <a:t>Human Rights</a:t>
            </a:r>
            <a:r>
              <a:rPr lang="en-US" sz="2000" dirty="0"/>
              <a:t>, </a:t>
            </a:r>
            <a:r>
              <a:rPr lang="en-US" sz="2000" dirty="0" smtClean="0"/>
              <a:t>Religious Affairs</a:t>
            </a:r>
            <a:r>
              <a:rPr lang="en-US" sz="2000" dirty="0"/>
              <a:t>, </a:t>
            </a:r>
            <a:r>
              <a:rPr lang="en-US" sz="2000" dirty="0" smtClean="0"/>
              <a:t>Interior </a:t>
            </a:r>
            <a:r>
              <a:rPr lang="en-US" sz="2000" dirty="0"/>
              <a:t>...</a:t>
            </a:r>
          </a:p>
          <a:p>
            <a:r>
              <a:rPr lang="en-US" sz="2000" dirty="0"/>
              <a:t>Political </a:t>
            </a:r>
            <a:r>
              <a:rPr lang="en-US" sz="2000" dirty="0" smtClean="0"/>
              <a:t>parties</a:t>
            </a:r>
            <a:endParaRPr lang="en-US" sz="2000" dirty="0"/>
          </a:p>
          <a:p>
            <a:r>
              <a:rPr lang="fr-FR" sz="2000" dirty="0"/>
              <a:t>Associations</a:t>
            </a:r>
          </a:p>
          <a:p>
            <a:r>
              <a:rPr lang="en-US" sz="2000" dirty="0"/>
              <a:t>Experts in several fields</a:t>
            </a:r>
          </a:p>
          <a:p>
            <a:r>
              <a:rPr lang="en-US" sz="2000" dirty="0"/>
              <a:t>University of </a:t>
            </a:r>
            <a:r>
              <a:rPr lang="en-US" sz="2000" dirty="0" err="1"/>
              <a:t>Zeytouna</a:t>
            </a:r>
            <a:r>
              <a:rPr lang="en-US" sz="2000" dirty="0"/>
              <a:t>.</a:t>
            </a:r>
          </a:p>
          <a:p>
            <a:r>
              <a:rPr lang="en-US" sz="2000" dirty="0"/>
              <a:t>Journalists, media ...</a:t>
            </a:r>
          </a:p>
        </p:txBody>
      </p:sp>
    </p:spTree>
    <p:extLst>
      <p:ext uri="{BB962C8B-B14F-4D97-AF65-F5344CB8AC3E}">
        <p14:creationId xmlns:p14="http://schemas.microsoft.com/office/powerpoint/2010/main" val="517961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6CA5B40-138C-4C00-BBA9-DD3EA94AB713}"/>
              </a:ext>
            </a:extLst>
          </p:cNvPr>
          <p:cNvSpPr>
            <a:spLocks noGrp="1"/>
          </p:cNvSpPr>
          <p:nvPr>
            <p:ph type="title"/>
          </p:nvPr>
        </p:nvSpPr>
        <p:spPr/>
        <p:txBody>
          <a:bodyPr/>
          <a:lstStyle/>
          <a:p>
            <a:pPr lvl="0" algn="ctr"/>
            <a:r>
              <a:rPr lang="fr-FR" b="1" dirty="0" smtClean="0"/>
              <a:t>(2) The </a:t>
            </a:r>
            <a:r>
              <a:rPr lang="fr-FR" b="1" dirty="0" err="1" smtClean="0"/>
              <a:t>reference</a:t>
            </a:r>
            <a:r>
              <a:rPr lang="fr-FR" b="1" dirty="0" smtClean="0"/>
              <a:t> provisions</a:t>
            </a:r>
            <a:endParaRPr lang="fr-FR" dirty="0"/>
          </a:p>
        </p:txBody>
      </p:sp>
      <p:sp>
        <p:nvSpPr>
          <p:cNvPr id="3" name="Espace réservé du contenu 2">
            <a:extLst>
              <a:ext uri="{FF2B5EF4-FFF2-40B4-BE49-F238E27FC236}">
                <a16:creationId xmlns:a16="http://schemas.microsoft.com/office/drawing/2014/main" xmlns="" id="{9CFB00CB-DB7D-436D-9590-1DC62DCBA819}"/>
              </a:ext>
            </a:extLst>
          </p:cNvPr>
          <p:cNvSpPr>
            <a:spLocks noGrp="1"/>
          </p:cNvSpPr>
          <p:nvPr>
            <p:ph idx="1"/>
          </p:nvPr>
        </p:nvSpPr>
        <p:spPr/>
        <p:txBody>
          <a:bodyPr>
            <a:normAutofit/>
          </a:bodyPr>
          <a:lstStyle/>
          <a:p>
            <a:pPr marL="0" indent="0">
              <a:buNone/>
            </a:pPr>
            <a:r>
              <a:rPr lang="en-US" sz="2800" dirty="0"/>
              <a:t>The </a:t>
            </a:r>
            <a:r>
              <a:rPr lang="en-US" sz="2800" b="1" dirty="0" smtClean="0"/>
              <a:t>Constitution</a:t>
            </a:r>
            <a:endParaRPr lang="en-US" sz="2800" b="1" dirty="0"/>
          </a:p>
          <a:p>
            <a:r>
              <a:rPr lang="en-US" sz="2800" dirty="0"/>
              <a:t>The Preamble: it confirms the will to establish a Republic which </a:t>
            </a:r>
            <a:r>
              <a:rPr lang="en-US" sz="2800" dirty="0" smtClean="0"/>
              <a:t>‘guarantees </a:t>
            </a:r>
            <a:r>
              <a:rPr lang="en-US" sz="2800" dirty="0"/>
              <a:t>the primacy of the law, the respect of </a:t>
            </a:r>
            <a:r>
              <a:rPr lang="en-US" sz="2800" dirty="0" smtClean="0"/>
              <a:t>freedoms and humans rights, </a:t>
            </a:r>
            <a:r>
              <a:rPr lang="en-US" sz="2800" dirty="0"/>
              <a:t>the independence of the justice, the equality of all the citizens in rights and </a:t>
            </a:r>
            <a:r>
              <a:rPr lang="en-US" sz="2800" dirty="0" smtClean="0"/>
              <a:t>duties, </a:t>
            </a:r>
            <a:r>
              <a:rPr lang="en-US" sz="2800" dirty="0"/>
              <a:t>and equity between the </a:t>
            </a:r>
            <a:r>
              <a:rPr lang="en-US" sz="2800" dirty="0" smtClean="0"/>
              <a:t>regions.’</a:t>
            </a:r>
            <a:endParaRPr lang="fr-FR" sz="2000" dirty="0"/>
          </a:p>
        </p:txBody>
      </p:sp>
    </p:spTree>
    <p:extLst>
      <p:ext uri="{BB962C8B-B14F-4D97-AF65-F5344CB8AC3E}">
        <p14:creationId xmlns:p14="http://schemas.microsoft.com/office/powerpoint/2010/main" val="2434584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87B5FAC-4D83-4225-99A2-AD976C2B5153}"/>
              </a:ext>
            </a:extLst>
          </p:cNvPr>
          <p:cNvSpPr>
            <a:spLocks noGrp="1"/>
          </p:cNvSpPr>
          <p:nvPr>
            <p:ph type="title"/>
          </p:nvPr>
        </p:nvSpPr>
        <p:spPr/>
        <p:txBody>
          <a:bodyPr/>
          <a:lstStyle/>
          <a:p>
            <a:pPr algn="ctr"/>
            <a:r>
              <a:rPr lang="fr-FR" b="1" dirty="0"/>
              <a:t>(2) The </a:t>
            </a:r>
            <a:r>
              <a:rPr lang="fr-FR" b="1" dirty="0" err="1"/>
              <a:t>reference</a:t>
            </a:r>
            <a:r>
              <a:rPr lang="fr-FR" b="1" dirty="0"/>
              <a:t> provisions</a:t>
            </a:r>
            <a:endParaRPr lang="fr-FR" dirty="0"/>
          </a:p>
        </p:txBody>
      </p:sp>
      <p:sp>
        <p:nvSpPr>
          <p:cNvPr id="3" name="Espace réservé du contenu 2">
            <a:extLst>
              <a:ext uri="{FF2B5EF4-FFF2-40B4-BE49-F238E27FC236}">
                <a16:creationId xmlns:a16="http://schemas.microsoft.com/office/drawing/2014/main" xmlns="" id="{EC86E780-7F6D-474B-A5FD-87AC2C30FC03}"/>
              </a:ext>
            </a:extLst>
          </p:cNvPr>
          <p:cNvSpPr>
            <a:spLocks noGrp="1"/>
          </p:cNvSpPr>
          <p:nvPr>
            <p:ph idx="1"/>
          </p:nvPr>
        </p:nvSpPr>
        <p:spPr>
          <a:xfrm>
            <a:off x="2604891" y="2149280"/>
            <a:ext cx="8915400" cy="3777622"/>
          </a:xfrm>
        </p:spPr>
        <p:txBody>
          <a:bodyPr/>
          <a:lstStyle/>
          <a:p>
            <a:pPr marL="0" indent="0">
              <a:buNone/>
            </a:pPr>
            <a:r>
              <a:rPr lang="fr-FR" sz="3200" b="1" dirty="0"/>
              <a:t>Article 21</a:t>
            </a:r>
            <a:r>
              <a:rPr lang="fr-FR" sz="3200" dirty="0"/>
              <a:t>:  </a:t>
            </a:r>
          </a:p>
          <a:p>
            <a:r>
              <a:rPr lang="fr-FR" sz="3200" dirty="0"/>
              <a:t> </a:t>
            </a:r>
            <a:r>
              <a:rPr lang="fr-FR" sz="3200" dirty="0" smtClean="0"/>
              <a:t>‘</a:t>
            </a:r>
            <a:r>
              <a:rPr lang="en-US" sz="3200" dirty="0"/>
              <a:t>Citizens are equal in rights and duties. They are equal before the law without discrimination</a:t>
            </a:r>
            <a:r>
              <a:rPr lang="fr-FR" sz="3200" dirty="0" smtClean="0"/>
              <a:t>’</a:t>
            </a:r>
            <a:endParaRPr lang="fr-FR" sz="3200" dirty="0"/>
          </a:p>
          <a:p>
            <a:endParaRPr lang="fr-FR" sz="3200" dirty="0"/>
          </a:p>
          <a:p>
            <a:endParaRPr lang="fr-FR" dirty="0"/>
          </a:p>
        </p:txBody>
      </p:sp>
    </p:spTree>
    <p:extLst>
      <p:ext uri="{BB962C8B-B14F-4D97-AF65-F5344CB8AC3E}">
        <p14:creationId xmlns:p14="http://schemas.microsoft.com/office/powerpoint/2010/main" val="4161847372"/>
      </p:ext>
    </p:extLst>
  </p:cSld>
  <p:clrMapOvr>
    <a:masterClrMapping/>
  </p:clrMapOvr>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D2B04F006A94E4BBC314D128C42CFBF" ma:contentTypeVersion="2" ma:contentTypeDescription="Create a new document." ma:contentTypeScope="" ma:versionID="e01f561fffb155b99b88254b902fa4a8">
  <xsd:schema xmlns:xsd="http://www.w3.org/2001/XMLSchema" xmlns:xs="http://www.w3.org/2001/XMLSchema" xmlns:p="http://schemas.microsoft.com/office/2006/metadata/properties" xmlns:ns1="http://schemas.microsoft.com/sharepoint/v3" xmlns:ns2="b4419758-8a30-462b-a703-e2b3e7f503de" targetNamespace="http://schemas.microsoft.com/office/2006/metadata/properties" ma:root="true" ma:fieldsID="5fe006c7ae255c140f9386cc930d6f42" ns1:_="" ns2:_="">
    <xsd:import namespace="http://schemas.microsoft.com/sharepoint/v3"/>
    <xsd:import namespace="b4419758-8a30-462b-a703-e2b3e7f503d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4419758-8a30-462b-a703-e2b3e7f503d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66073640-EA46-4425-9AC2-85892B9F415E}"/>
</file>

<file path=customXml/itemProps2.xml><?xml version="1.0" encoding="utf-8"?>
<ds:datastoreItem xmlns:ds="http://schemas.openxmlformats.org/officeDocument/2006/customXml" ds:itemID="{9A48EDE0-8708-45E3-89DF-7C1E67577B0B}"/>
</file>

<file path=customXml/itemProps3.xml><?xml version="1.0" encoding="utf-8"?>
<ds:datastoreItem xmlns:ds="http://schemas.openxmlformats.org/officeDocument/2006/customXml" ds:itemID="{BD628883-8ADF-426A-AA0F-2AE363089880}"/>
</file>

<file path=docProps/app.xml><?xml version="1.0" encoding="utf-8"?>
<Properties xmlns="http://schemas.openxmlformats.org/officeDocument/2006/extended-properties" xmlns:vt="http://schemas.openxmlformats.org/officeDocument/2006/docPropsVTypes">
  <Template>Wisp</Template>
  <TotalTime>763</TotalTime>
  <Words>1763</Words>
  <Application>Microsoft Office PowerPoint</Application>
  <PresentationFormat>Custom</PresentationFormat>
  <Paragraphs>133</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Brin</vt:lpstr>
      <vt:lpstr>The principle of gender equality in Tunisia: the case of inheritance</vt:lpstr>
      <vt:lpstr>Introduction</vt:lpstr>
      <vt:lpstr>Introduction</vt:lpstr>
      <vt:lpstr>Introduction</vt:lpstr>
      <vt:lpstr>Introduction</vt:lpstr>
      <vt:lpstr>(1) The process </vt:lpstr>
      <vt:lpstr>(1) The process</vt:lpstr>
      <vt:lpstr>(2) The reference provisions</vt:lpstr>
      <vt:lpstr>(2) The reference provisions</vt:lpstr>
      <vt:lpstr>(2) The reference provisions</vt:lpstr>
      <vt:lpstr>(2) The reference provisions</vt:lpstr>
      <vt:lpstr>(2) The reference provisions</vt:lpstr>
      <vt:lpstr>(2) The reference provisions</vt:lpstr>
      <vt:lpstr>(2) The reference provisions</vt:lpstr>
      <vt:lpstr>(3.1) The Commission’s proposal</vt:lpstr>
      <vt:lpstr>(3.1) The Commission’s proposal</vt:lpstr>
      <vt:lpstr>(3.1) The Commission’s proposal</vt:lpstr>
      <vt:lpstr>(3.1) The Commission’s proposal</vt:lpstr>
      <vt:lpstr>(3.1) The Commission’s proposal</vt:lpstr>
      <vt:lpstr>(3.1) The Commission’s proposal</vt:lpstr>
      <vt:lpstr>(3.2) The current state of the proposal</vt:lpstr>
      <vt:lpstr>(3.2) The current state of the proposal</vt:lpstr>
      <vt:lpstr>(3.3) The draft law</vt:lpstr>
      <vt:lpstr>(3) The draft law</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principe de l’égalité femme-homme en Tunisie: exemple du rapport de la Colibe</dc:title>
  <dc:creator>salwa</dc:creator>
  <cp:lastModifiedBy>Nevertheless</cp:lastModifiedBy>
  <cp:revision>57</cp:revision>
  <dcterms:created xsi:type="dcterms:W3CDTF">2019-04-07T12:05:50Z</dcterms:created>
  <dcterms:modified xsi:type="dcterms:W3CDTF">2019-06-11T11:17:08Z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0x0101000D2B04F006A94E4BBC314D128C42CFBF</vt:lpwstr>
  </property>
  <property fmtid="{D5CDD505-2E9C-101B-9397-08002B2CF9AE}" pid="3" name="Order">
    <vt:r8>6500</vt:r8>
  </property>
  <property fmtid="{D5CDD505-2E9C-101B-9397-08002B2CF9AE}" pid="4" name="TemplateUrl">
    <vt:lpwstr/>
  </property>
  <property fmtid="{D5CDD505-2E9C-101B-9397-08002B2CF9AE}" pid="5" name="_SourceUrl">
    <vt:lpwstr/>
  </property>
  <property fmtid="{D5CDD505-2E9C-101B-9397-08002B2CF9AE}" pid="6" name="_SharedFileIndex">
    <vt:lpwstr/>
  </property>
  <property fmtid="{D5CDD505-2E9C-101B-9397-08002B2CF9AE}" pid="7" name="xd_Signature">
    <vt:bool>false</vt:bool>
  </property>
  <property fmtid="{D5CDD505-2E9C-101B-9397-08002B2CF9AE}" pid="8" name="xd_ProgID">
    <vt:lpwstr/>
  </property>
</Properties>
</file>